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87"/>
  </p:normalViewPr>
  <p:slideViewPr>
    <p:cSldViewPr snapToGrid="0" snapToObjects="1">
      <p:cViewPr varScale="1">
        <p:scale>
          <a:sx n="112" d="100"/>
          <a:sy n="112" d="100"/>
        </p:scale>
        <p:origin x="16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endParaRPr/>
          </a:p>
        </p:txBody>
      </p:sp>
      <p:sp>
        <p:nvSpPr>
          <p:cNvPr id="90" name="Shape 90"/>
          <p:cNvSpPr>
            <a:spLocks noGrp="1"/>
          </p:cNvSpPr>
          <p:nvPr>
            <p:ph type="body" sz="quarter" idx="1"/>
          </p:nvPr>
        </p:nvSpPr>
        <p:spPr>
          <a:prstGeom prst="rect">
            <a:avLst/>
          </a:prstGeom>
        </p:spPr>
        <p:txBody>
          <a:bodyPr/>
          <a:lstStyle/>
          <a:p>
            <a:r>
              <a:t>Please tell me how you would rate the honesty and ethical standards of people in these different fields -- very high, high, average, low or very low? How about -- [RANDOM ORDER]?</a:t>
            </a:r>
          </a:p>
          <a:p>
            <a:endParaRPr/>
          </a:p>
          <a:p>
            <a:r>
              <a:t>To be fair to Congress - they are practically tied with car salespeople and lobbyists.</a:t>
            </a:r>
          </a:p>
          <a:p>
            <a:endParaRPr/>
          </a:p>
          <a:p>
            <a:r>
              <a:t>where does that trust come from and how do we stay at the top of the heap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pPr>
              <a:spcBef>
                <a:spcPts val="800"/>
              </a:spcBef>
              <a:defRPr sz="2400"/>
            </a:pPr>
            <a:r>
              <a:t>Advocacy</a:t>
            </a:r>
          </a:p>
          <a:p>
            <a:pPr>
              <a:spcBef>
                <a:spcPts val="800"/>
              </a:spcBef>
              <a:defRPr sz="2400"/>
            </a:pPr>
            <a:r>
              <a:t>Accountability/Responsibility</a:t>
            </a:r>
          </a:p>
          <a:p>
            <a:pPr>
              <a:spcBef>
                <a:spcPts val="800"/>
              </a:spcBef>
              <a:defRPr sz="2400"/>
            </a:pPr>
            <a:r>
              <a:t>Cooperation</a:t>
            </a:r>
          </a:p>
          <a:p>
            <a:pPr>
              <a:spcBef>
                <a:spcPts val="800"/>
              </a:spcBef>
              <a:defRPr sz="2400"/>
            </a:pPr>
            <a:r>
              <a:t>Caring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PVA white gown with green stickers</a:t>
            </a:r>
          </a:p>
          <a:p>
            <a:r>
              <a:t>	I couldn’t physically or emotionally help him</a:t>
            </a:r>
          </a:p>
          <a:p>
            <a:r>
              <a:t>	isolation</a:t>
            </a:r>
          </a:p>
          <a:p>
            <a:r>
              <a:t>Stuck half way between genders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7" name="Title Text"/>
          <p:cNvSpPr txBox="1">
            <a:spLocks noGrp="1"/>
          </p:cNvSpPr>
          <p:nvPr>
            <p:ph type="title"/>
          </p:nvPr>
        </p:nvSpPr>
        <p:spPr>
          <a:prstGeom prst="rect">
            <a:avLst/>
          </a:prstGeom>
        </p:spPr>
        <p:txBody>
          <a:bodyPr/>
          <a:lstStyle/>
          <a:p>
            <a:r>
              <a:t>Title Text</a:t>
            </a:r>
          </a:p>
        </p:txBody>
      </p:sp>
      <p:sp>
        <p:nvSpPr>
          <p:cNvPr id="2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6" name="Title Text"/>
          <p:cNvSpPr txBox="1">
            <a:spLocks noGrp="1"/>
          </p:cNvSpPr>
          <p:nvPr>
            <p:ph type="title"/>
          </p:nvPr>
        </p:nvSpPr>
        <p:spPr>
          <a:prstGeom prst="rect">
            <a:avLst/>
          </a:prstGeom>
        </p:spPr>
        <p:txBody>
          <a:bodyPr/>
          <a:lstStyle/>
          <a:p>
            <a:r>
              <a:t>Title Text</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sz="half" idx="1"/>
          </p:nvPr>
        </p:nvSpPr>
        <p:spPr>
          <a:xfrm>
            <a:off x="4648200" y="1600200"/>
            <a:ext cx="4038600" cy="4525963"/>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Body Level One…"/>
          <p:cNvSpPr txBox="1">
            <a:spLocks noGrp="1"/>
          </p:cNvSpPr>
          <p:nvPr>
            <p:ph type="body" sz="half" idx="1"/>
          </p:nvPr>
        </p:nvSpPr>
        <p:spPr>
          <a:xfrm>
            <a:off x="457200" y="1600200"/>
            <a:ext cx="4038600" cy="4525963"/>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buBlip>
                <a:blip r:embed="rId8"/>
              </a:buBlip>
            </a:lvl1pPr>
            <a:lvl2pPr>
              <a:buBlip>
                <a:blip r:embed="rId8"/>
              </a:buBlip>
            </a:lvl2pPr>
            <a:lvl3pPr>
              <a:buBlip>
                <a:blip r:embed="rId8"/>
              </a:buBlip>
            </a:lvl3pPr>
            <a:lvl4pPr>
              <a:buBlip>
                <a:blip r:embed="rId8"/>
              </a:buBlip>
            </a:lvl4pPr>
            <a:lvl5pPr>
              <a:buBlip>
                <a:blip r:embed="rId8"/>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6" y="6245225"/>
            <a:ext cx="301905" cy="288820"/>
          </a:xfrm>
          <a:prstGeom prst="rect">
            <a:avLst/>
          </a:prstGeom>
          <a:ln w="12700">
            <a:miter lim="400000"/>
          </a:ln>
        </p:spPr>
        <p:txBody>
          <a:bodyPr wrap="none" lIns="45718" tIns="45718" rIns="45718" bIns="45718">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Tx/>
        <a:buBlip>
          <a:blip r:embed="rId8"/>
        </a:buBlip>
        <a:tabLst/>
        <a:defRPr sz="3200" b="0" i="0" u="none" strike="noStrike" cap="none" spc="0" baseline="0">
          <a:ln>
            <a:noFill/>
          </a:ln>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Blip>
          <a:blip r:embed="rId8"/>
        </a:buBlip>
        <a:tabLst/>
        <a:defRPr sz="3200" b="0" i="0" u="none" strike="noStrike" cap="none" spc="0" baseline="0">
          <a:ln>
            <a:noFill/>
          </a:ln>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Blip>
          <a:blip r:embed="rId8"/>
        </a:buBlip>
        <a:tabLst/>
        <a:defRPr sz="3200" b="0" i="0" u="none" strike="noStrike" cap="none" spc="0" baseline="0">
          <a:ln>
            <a:noFill/>
          </a:ln>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Blip>
          <a:blip r:embed="rId8"/>
        </a:buBlip>
        <a:tabLst/>
        <a:defRPr sz="3200" b="0" i="0" u="none" strike="noStrike" cap="none" spc="0" baseline="0">
          <a:ln>
            <a:noFill/>
          </a:ln>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Blip>
          <a:blip r:embed="rId8"/>
        </a:buBlip>
        <a:tabLst/>
        <a:defRPr sz="3200" b="0" i="0" u="none" strike="noStrike" cap="none" spc="0" baseline="0">
          <a:ln>
            <a:noFill/>
          </a:ln>
          <a:solidFill>
            <a:srgbClr val="000000"/>
          </a:solidFill>
          <a:uFillTx/>
          <a:latin typeface="+mn-lt"/>
          <a:ea typeface="+mn-ea"/>
          <a:cs typeface="+mn-cs"/>
          <a:sym typeface="Arial"/>
        </a:defRPr>
      </a:lvl5pPr>
      <a:lvl6pPr marL="2692400" marR="0" indent="-406400" algn="l" defTabSz="914400" rtl="0" latinLnBrk="0">
        <a:lnSpc>
          <a:spcPct val="100000"/>
        </a:lnSpc>
        <a:spcBef>
          <a:spcPts val="700"/>
        </a:spcBef>
        <a:spcAft>
          <a:spcPts val="0"/>
        </a:spcAft>
        <a:buClrTx/>
        <a:buSzPct val="100000"/>
        <a:buFontTx/>
        <a:buBlip>
          <a:blip r:embed="rId8"/>
        </a:buBlip>
        <a:tabLst/>
        <a:defRPr sz="3200" b="0" i="0" u="none" strike="noStrike" cap="none" spc="0" baseline="0">
          <a:ln>
            <a:noFill/>
          </a:ln>
          <a:solidFill>
            <a:srgbClr val="000000"/>
          </a:solidFill>
          <a:uFillTx/>
          <a:latin typeface="+mn-lt"/>
          <a:ea typeface="+mn-ea"/>
          <a:cs typeface="+mn-cs"/>
          <a:sym typeface="Arial"/>
        </a:defRPr>
      </a:lvl6pPr>
      <a:lvl7pPr marL="3149600" marR="0" indent="-406400" algn="l" defTabSz="914400" rtl="0" latinLnBrk="0">
        <a:lnSpc>
          <a:spcPct val="100000"/>
        </a:lnSpc>
        <a:spcBef>
          <a:spcPts val="700"/>
        </a:spcBef>
        <a:spcAft>
          <a:spcPts val="0"/>
        </a:spcAft>
        <a:buClrTx/>
        <a:buSzPct val="100000"/>
        <a:buFontTx/>
        <a:buBlip>
          <a:blip r:embed="rId8"/>
        </a:buBlip>
        <a:tabLst/>
        <a:defRPr sz="3200" b="0" i="0" u="none" strike="noStrike" cap="none" spc="0" baseline="0">
          <a:ln>
            <a:noFill/>
          </a:ln>
          <a:solidFill>
            <a:srgbClr val="000000"/>
          </a:solidFill>
          <a:uFillTx/>
          <a:latin typeface="+mn-lt"/>
          <a:ea typeface="+mn-ea"/>
          <a:cs typeface="+mn-cs"/>
          <a:sym typeface="Arial"/>
        </a:defRPr>
      </a:lvl7pPr>
      <a:lvl8pPr marL="3606800" marR="0" indent="-406400" algn="l" defTabSz="914400" rtl="0" latinLnBrk="0">
        <a:lnSpc>
          <a:spcPct val="100000"/>
        </a:lnSpc>
        <a:spcBef>
          <a:spcPts val="700"/>
        </a:spcBef>
        <a:spcAft>
          <a:spcPts val="0"/>
        </a:spcAft>
        <a:buClrTx/>
        <a:buSzPct val="100000"/>
        <a:buFontTx/>
        <a:buBlip>
          <a:blip r:embed="rId8"/>
        </a:buBlip>
        <a:tabLst/>
        <a:defRPr sz="3200" b="0" i="0" u="none" strike="noStrike" cap="none" spc="0" baseline="0">
          <a:ln>
            <a:noFill/>
          </a:ln>
          <a:solidFill>
            <a:srgbClr val="000000"/>
          </a:solidFill>
          <a:uFillTx/>
          <a:latin typeface="+mn-lt"/>
          <a:ea typeface="+mn-ea"/>
          <a:cs typeface="+mn-cs"/>
          <a:sym typeface="Arial"/>
        </a:defRPr>
      </a:lvl8pPr>
      <a:lvl9pPr marL="4064000" marR="0" indent="-406400" algn="l" defTabSz="914400" rtl="0" latinLnBrk="0">
        <a:lnSpc>
          <a:spcPct val="100000"/>
        </a:lnSpc>
        <a:spcBef>
          <a:spcPts val="700"/>
        </a:spcBef>
        <a:spcAft>
          <a:spcPts val="0"/>
        </a:spcAft>
        <a:buClrTx/>
        <a:buSzPct val="100000"/>
        <a:buFontTx/>
        <a:buBlip>
          <a:blip r:embed="rId8"/>
        </a:buBlip>
        <a:tabLst/>
        <a:defRPr sz="32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differencebetween.com/difference-between-treaty-and-vs-agreement/"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amazon.com/s/ref=dp_byline_sr_book_1?ie=UTF8&amp;text=Marsha+Diane+Mary+Fowler&amp;search-alias=books&amp;field-author=Marsha+Diane+Mary+Fowler&amp;sort=relevancerank"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abcnews.go.com/WNT/video/pat-robertson-divorce-wife-alzheimers-14531833?&amp;clipId=14531833&amp;playlistId=-1&amp;cid=siteplayer" TargetMode="Externa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youtube.com/watch?v=zcZ92AXDVM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gTMuh6AF3A0"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17th Annual…"/>
          <p:cNvSpPr txBox="1">
            <a:spLocks noGrp="1"/>
          </p:cNvSpPr>
          <p:nvPr>
            <p:ph type="ctrTitle"/>
          </p:nvPr>
        </p:nvSpPr>
        <p:spPr>
          <a:xfrm>
            <a:off x="685800" y="-215329"/>
            <a:ext cx="7772400" cy="4354019"/>
          </a:xfrm>
          <a:prstGeom prst="rect">
            <a:avLst/>
          </a:prstGeom>
        </p:spPr>
        <p:txBody>
          <a:bodyPr/>
          <a:lstStyle/>
          <a:p>
            <a:pPr algn="l" defTabSz="457200">
              <a:defRPr sz="3300">
                <a:latin typeface="+mj-lt"/>
                <a:ea typeface="+mj-ea"/>
                <a:cs typeface="+mj-cs"/>
                <a:sym typeface="Helvetica"/>
              </a:defRPr>
            </a:pPr>
            <a:endParaRPr/>
          </a:p>
          <a:p>
            <a:pPr defTabSz="704087">
              <a:defRPr sz="4700">
                <a:solidFill>
                  <a:srgbClr val="005493"/>
                </a:solidFill>
              </a:defRPr>
            </a:pPr>
            <a:r>
              <a:t>Covenant, Privilege and Joy</a:t>
            </a:r>
          </a:p>
        </p:txBody>
      </p:sp>
      <p:sp>
        <p:nvSpPr>
          <p:cNvPr id="65" name="Carolyn Hayes, Ph.D., RN, NEA-BC…"/>
          <p:cNvSpPr txBox="1">
            <a:spLocks noGrp="1"/>
          </p:cNvSpPr>
          <p:nvPr>
            <p:ph type="subTitle" sz="quarter" idx="1"/>
          </p:nvPr>
        </p:nvSpPr>
        <p:spPr>
          <a:xfrm>
            <a:off x="605751" y="3619879"/>
            <a:ext cx="8035443" cy="1356269"/>
          </a:xfrm>
          <a:prstGeom prst="rect">
            <a:avLst/>
          </a:prstGeom>
        </p:spPr>
        <p:txBody>
          <a:bodyPr/>
          <a:lstStyle/>
          <a:p>
            <a:pPr defTabSz="722376">
              <a:spcBef>
                <a:spcPts val="600"/>
              </a:spcBef>
              <a:defRPr sz="2200" b="1" i="1">
                <a:solidFill>
                  <a:schemeClr val="accent2"/>
                </a:solidFill>
                <a:latin typeface="Cambria"/>
                <a:ea typeface="Cambria"/>
                <a:cs typeface="Cambria"/>
                <a:sym typeface="Cambria"/>
              </a:defRPr>
            </a:pPr>
            <a:r>
              <a:t>Carolyn Hayes, Ph.D., RN, NEA-BC</a:t>
            </a:r>
          </a:p>
          <a:p>
            <a:pPr defTabSz="722376">
              <a:spcBef>
                <a:spcPts val="600"/>
              </a:spcBef>
              <a:defRPr sz="2200" b="1">
                <a:solidFill>
                  <a:schemeClr val="accent2"/>
                </a:solidFill>
                <a:latin typeface="Cambria"/>
                <a:ea typeface="Cambria"/>
                <a:cs typeface="Cambria"/>
                <a:sym typeface="Cambria"/>
              </a:defRPr>
            </a:pPr>
            <a:r>
              <a:t>president/executive director</a:t>
            </a:r>
          </a:p>
          <a:p>
            <a:pPr defTabSz="722376">
              <a:spcBef>
                <a:spcPts val="600"/>
              </a:spcBef>
              <a:defRPr sz="2200" b="1">
                <a:solidFill>
                  <a:schemeClr val="accent2"/>
                </a:solidFill>
                <a:latin typeface="Cambria"/>
                <a:ea typeface="Cambria"/>
                <a:cs typeface="Cambria"/>
                <a:sym typeface="Cambria"/>
              </a:defRPr>
            </a:pPr>
            <a:r>
              <a:t>Greater Boston Nursing Collective</a:t>
            </a:r>
          </a:p>
        </p:txBody>
      </p:sp>
      <p:pic>
        <p:nvPicPr>
          <p:cNvPr id="66"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4360" y="4943519"/>
            <a:ext cx="1678227" cy="167822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Moral Agency"/>
          <p:cNvSpPr txBox="1">
            <a:spLocks noGrp="1"/>
          </p:cNvSpPr>
          <p:nvPr>
            <p:ph type="title"/>
          </p:nvPr>
        </p:nvSpPr>
        <p:spPr>
          <a:xfrm>
            <a:off x="457200" y="274637"/>
            <a:ext cx="8229600" cy="1143001"/>
          </a:xfrm>
          <a:prstGeom prst="rect">
            <a:avLst/>
          </a:prstGeom>
        </p:spPr>
        <p:txBody>
          <a:bodyPr/>
          <a:lstStyle>
            <a:lvl1pPr>
              <a:defRPr>
                <a:solidFill>
                  <a:srgbClr val="011993"/>
                </a:solidFill>
              </a:defRPr>
            </a:lvl1pPr>
          </a:lstStyle>
          <a:p>
            <a:r>
              <a:t>Moral Agency</a:t>
            </a:r>
          </a:p>
        </p:txBody>
      </p:sp>
      <p:sp>
        <p:nvSpPr>
          <p:cNvPr id="99" name="The capacity for a person to act morally/ethically on his own (moral) authority.…"/>
          <p:cNvSpPr txBox="1">
            <a:spLocks noGrp="1"/>
          </p:cNvSpPr>
          <p:nvPr>
            <p:ph type="body" sz="half" idx="1"/>
          </p:nvPr>
        </p:nvSpPr>
        <p:spPr>
          <a:xfrm>
            <a:off x="422647" y="1994441"/>
            <a:ext cx="4724408" cy="3962406"/>
          </a:xfrm>
          <a:prstGeom prst="rect">
            <a:avLst/>
          </a:prstGeom>
        </p:spPr>
        <p:txBody>
          <a:bodyPr/>
          <a:lstStyle/>
          <a:p>
            <a:pPr>
              <a:spcBef>
                <a:spcPts val="800"/>
              </a:spcBef>
              <a:buSzTx/>
              <a:buNone/>
              <a:defRPr sz="2800"/>
            </a:pPr>
            <a:r>
              <a:t>	</a:t>
            </a:r>
            <a:r>
              <a:rPr sz="3600">
                <a:solidFill>
                  <a:srgbClr val="011993"/>
                </a:solidFill>
              </a:rPr>
              <a:t>The capacity for a person to act morally/ethically on his own (moral) authority.</a:t>
            </a:r>
          </a:p>
          <a:p>
            <a:pPr algn="ctr">
              <a:spcBef>
                <a:spcPts val="300"/>
              </a:spcBef>
              <a:buSzTx/>
              <a:buNone/>
              <a:defRPr sz="1600">
                <a:solidFill>
                  <a:srgbClr val="011993"/>
                </a:solidFill>
              </a:defRPr>
            </a:pPr>
            <a:r>
              <a:t>Fry, 1994.</a:t>
            </a:r>
          </a:p>
        </p:txBody>
      </p:sp>
      <p:pic>
        <p:nvPicPr>
          <p:cNvPr id="100" name="ANd9GcTfvdlljju9JPwdeWEgucJRG-RFFWTxonT3me0CXNjio06mlSNm.jpeg" descr="ANd9GcTfvdlljju9JPwdeWEgucJRG-RFFWTxonT3me0CXNjio06mlSNm.jpeg"/>
          <p:cNvPicPr>
            <a:picLocks noChangeAspect="1"/>
          </p:cNvPicPr>
          <p:nvPr/>
        </p:nvPicPr>
        <p:blipFill>
          <a:blip r:embed="rId2">
            <a:extLst/>
          </a:blip>
          <a:stretch>
            <a:fillRect/>
          </a:stretch>
        </p:blipFill>
        <p:spPr>
          <a:xfrm>
            <a:off x="5748713" y="1959891"/>
            <a:ext cx="2865442" cy="365760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linical Ethics"/>
          <p:cNvSpPr txBox="1">
            <a:spLocks noGrp="1"/>
          </p:cNvSpPr>
          <p:nvPr>
            <p:ph type="title"/>
          </p:nvPr>
        </p:nvSpPr>
        <p:spPr>
          <a:xfrm>
            <a:off x="685800" y="533400"/>
            <a:ext cx="7772400" cy="609600"/>
          </a:xfrm>
          <a:prstGeom prst="rect">
            <a:avLst/>
          </a:prstGeom>
        </p:spPr>
        <p:txBody>
          <a:bodyPr lIns="46037" tIns="46037" rIns="46037" bIns="46037" anchor="b">
            <a:normAutofit fontScale="90000"/>
          </a:bodyPr>
          <a:lstStyle>
            <a:lvl1pPr defTabSz="768094">
              <a:defRPr sz="3600">
                <a:solidFill>
                  <a:srgbClr val="011993"/>
                </a:solidFill>
              </a:defRPr>
            </a:lvl1pPr>
          </a:lstStyle>
          <a:p>
            <a:r>
              <a:t>Clinical Ethics</a:t>
            </a:r>
          </a:p>
        </p:txBody>
      </p:sp>
      <p:sp>
        <p:nvSpPr>
          <p:cNvPr id="103" name="Principles…"/>
          <p:cNvSpPr txBox="1">
            <a:spLocks noGrp="1"/>
          </p:cNvSpPr>
          <p:nvPr>
            <p:ph type="body" sz="half" idx="1"/>
          </p:nvPr>
        </p:nvSpPr>
        <p:spPr>
          <a:xfrm>
            <a:off x="381000" y="1524000"/>
            <a:ext cx="5029200" cy="3810000"/>
          </a:xfrm>
          <a:prstGeom prst="rect">
            <a:avLst/>
          </a:prstGeom>
        </p:spPr>
        <p:txBody>
          <a:bodyPr lIns="46037" tIns="46037" rIns="46037" bIns="46037"/>
          <a:lstStyle/>
          <a:p>
            <a:pPr marL="280735" indent="-280735">
              <a:spcBef>
                <a:spcPts val="1300"/>
              </a:spcBef>
              <a:buChar char="•"/>
              <a:defRPr sz="2800">
                <a:solidFill>
                  <a:srgbClr val="011993"/>
                </a:solidFill>
              </a:defRPr>
            </a:pPr>
            <a:r>
              <a:t>Principles</a:t>
            </a:r>
          </a:p>
          <a:p>
            <a:pPr marL="280735" indent="-280735">
              <a:spcBef>
                <a:spcPts val="1300"/>
              </a:spcBef>
              <a:buChar char="•"/>
              <a:defRPr sz="2800">
                <a:solidFill>
                  <a:srgbClr val="011993"/>
                </a:solidFill>
              </a:defRPr>
            </a:pPr>
            <a:r>
              <a:t>Codes of ethics (2015)</a:t>
            </a:r>
          </a:p>
          <a:p>
            <a:pPr marL="280735" indent="-280735">
              <a:spcBef>
                <a:spcPts val="1300"/>
              </a:spcBef>
              <a:buChar char="•"/>
              <a:defRPr sz="2800">
                <a:solidFill>
                  <a:srgbClr val="011993"/>
                </a:solidFill>
              </a:defRPr>
            </a:pPr>
            <a:r>
              <a:t>Professional organization position statements</a:t>
            </a:r>
          </a:p>
          <a:p>
            <a:pPr marL="280735" indent="-280735">
              <a:spcBef>
                <a:spcPts val="1300"/>
              </a:spcBef>
              <a:buChar char="•"/>
              <a:defRPr sz="2800">
                <a:solidFill>
                  <a:srgbClr val="011993"/>
                </a:solidFill>
              </a:defRPr>
            </a:pPr>
            <a:r>
              <a:t>Social Policy Statements</a:t>
            </a:r>
          </a:p>
          <a:p>
            <a:pPr marL="280735" indent="-280735">
              <a:spcBef>
                <a:spcPts val="1300"/>
              </a:spcBef>
              <a:buChar char="•"/>
              <a:defRPr sz="2800">
                <a:solidFill>
                  <a:srgbClr val="011993"/>
                </a:solidFill>
              </a:defRPr>
            </a:pPr>
            <a:r>
              <a:t>Practice Acts</a:t>
            </a:r>
          </a:p>
        </p:txBody>
      </p:sp>
      <p:pic>
        <p:nvPicPr>
          <p:cNvPr id="104" name="72688264.jpeg" descr="72688264.jpeg"/>
          <p:cNvPicPr>
            <a:picLocks noChangeAspect="1"/>
          </p:cNvPicPr>
          <p:nvPr/>
        </p:nvPicPr>
        <p:blipFill>
          <a:blip r:embed="rId2">
            <a:extLst/>
          </a:blip>
          <a:stretch>
            <a:fillRect/>
          </a:stretch>
        </p:blipFill>
        <p:spPr>
          <a:xfrm>
            <a:off x="5791200" y="1447800"/>
            <a:ext cx="2747966" cy="39624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ontract versus Covenant"/>
          <p:cNvSpPr txBox="1">
            <a:spLocks noGrp="1"/>
          </p:cNvSpPr>
          <p:nvPr>
            <p:ph type="title"/>
          </p:nvPr>
        </p:nvSpPr>
        <p:spPr>
          <a:xfrm>
            <a:off x="457200" y="274637"/>
            <a:ext cx="8229600" cy="1143001"/>
          </a:xfrm>
          <a:prstGeom prst="rect">
            <a:avLst/>
          </a:prstGeom>
        </p:spPr>
        <p:txBody>
          <a:bodyPr/>
          <a:lstStyle>
            <a:lvl1pPr>
              <a:defRPr>
                <a:solidFill>
                  <a:srgbClr val="011993"/>
                </a:solidFill>
              </a:defRPr>
            </a:lvl1pPr>
          </a:lstStyle>
          <a:p>
            <a:r>
              <a:t>Contract versus Covenant</a:t>
            </a:r>
          </a:p>
        </p:txBody>
      </p:sp>
      <p:sp>
        <p:nvSpPr>
          <p:cNvPr id="107" name="What is a Contract?…"/>
          <p:cNvSpPr txBox="1">
            <a:spLocks noGrp="1"/>
          </p:cNvSpPr>
          <p:nvPr>
            <p:ph type="body" idx="1"/>
          </p:nvPr>
        </p:nvSpPr>
        <p:spPr>
          <a:xfrm>
            <a:off x="457200" y="1600200"/>
            <a:ext cx="8229600" cy="4525963"/>
          </a:xfrm>
          <a:prstGeom prst="rect">
            <a:avLst/>
          </a:prstGeom>
        </p:spPr>
        <p:txBody>
          <a:bodyPr/>
          <a:lstStyle/>
          <a:p>
            <a:pPr marL="0" indent="0" defTabSz="457200">
              <a:spcBef>
                <a:spcPts val="0"/>
              </a:spcBef>
              <a:buSzTx/>
              <a:buNone/>
              <a:defRPr sz="2300" b="1">
                <a:solidFill>
                  <a:srgbClr val="011993"/>
                </a:solidFill>
                <a:latin typeface="+mj-lt"/>
                <a:ea typeface="+mj-ea"/>
                <a:cs typeface="+mj-cs"/>
                <a:sym typeface="Helvetica"/>
              </a:defRPr>
            </a:pPr>
            <a:r>
              <a:t>What is a Contract?</a:t>
            </a:r>
          </a:p>
          <a:p>
            <a:pPr marL="0" indent="0" defTabSz="457200">
              <a:spcBef>
                <a:spcPts val="0"/>
              </a:spcBef>
              <a:buSzTx/>
              <a:buNone/>
              <a:defRPr sz="1600">
                <a:solidFill>
                  <a:srgbClr val="011993"/>
                </a:solidFill>
                <a:latin typeface="+mj-lt"/>
                <a:ea typeface="+mj-ea"/>
                <a:cs typeface="+mj-cs"/>
                <a:sym typeface="Helvetica"/>
              </a:defRPr>
            </a:pPr>
            <a:r>
              <a:t>In simple terms, a contract is </a:t>
            </a:r>
            <a:r>
              <a:rPr b="1"/>
              <a:t>an oral or written promise that is enforceable by law</a:t>
            </a:r>
            <a:r>
              <a:t>. It is defined in law as </a:t>
            </a:r>
            <a:r>
              <a:rPr b="1"/>
              <a:t>a voluntary agreement</a:t>
            </a:r>
            <a:r>
              <a:t> between two or more parties, who intend to create legal obligations, in which there is a promise to do or perform some work or service for a valuable consideration or benefit. </a:t>
            </a:r>
          </a:p>
          <a:p>
            <a:pPr marL="0" indent="0" defTabSz="457200">
              <a:spcBef>
                <a:spcPts val="0"/>
              </a:spcBef>
              <a:buSzTx/>
              <a:buNone/>
              <a:defRPr sz="1600">
                <a:solidFill>
                  <a:srgbClr val="011993"/>
                </a:solidFill>
                <a:latin typeface="+mj-lt"/>
                <a:ea typeface="+mj-ea"/>
                <a:cs typeface="+mj-cs"/>
                <a:sym typeface="Helvetica"/>
              </a:defRPr>
            </a:pPr>
            <a:endParaRPr/>
          </a:p>
          <a:p>
            <a:pPr marL="0" indent="0" defTabSz="457200">
              <a:spcBef>
                <a:spcPts val="0"/>
              </a:spcBef>
              <a:buSzTx/>
              <a:buNone/>
              <a:defRPr sz="2300" b="1">
                <a:solidFill>
                  <a:srgbClr val="011993"/>
                </a:solidFill>
                <a:latin typeface="+mj-lt"/>
                <a:ea typeface="+mj-ea"/>
                <a:cs typeface="+mj-cs"/>
                <a:sym typeface="Helvetica"/>
              </a:defRPr>
            </a:pPr>
            <a:r>
              <a:t>What is a Covenant?</a:t>
            </a:r>
          </a:p>
          <a:p>
            <a:pPr marL="0" indent="0" defTabSz="457200">
              <a:spcBef>
                <a:spcPts val="0"/>
              </a:spcBef>
              <a:buSzTx/>
              <a:buNone/>
              <a:defRPr sz="1600">
                <a:solidFill>
                  <a:srgbClr val="011993"/>
                </a:solidFill>
                <a:latin typeface="+mj-lt"/>
                <a:ea typeface="+mj-ea"/>
                <a:cs typeface="+mj-cs"/>
                <a:sym typeface="Helvetica"/>
              </a:defRPr>
            </a:pPr>
            <a:r>
              <a:t>A covenant is defined as </a:t>
            </a:r>
            <a:r>
              <a:rPr b="1"/>
              <a:t>an </a:t>
            </a:r>
            <a:r>
              <a:rPr b="1" u="sng">
                <a:solidFill>
                  <a:srgbClr val="0000FF"/>
                </a:solidFill>
                <a:uFill>
                  <a:solidFill>
                    <a:srgbClr val="0000FF"/>
                  </a:solidFill>
                </a:uFill>
                <a:hlinkClick r:id="rId2"/>
              </a:rPr>
              <a:t>agreement </a:t>
            </a:r>
            <a:r>
              <a:rPr b="1"/>
              <a:t>or written promise between two or more parties</a:t>
            </a:r>
            <a:r>
              <a:t> </a:t>
            </a:r>
            <a:r>
              <a:rPr b="1"/>
              <a:t>that constitutes</a:t>
            </a:r>
            <a:r>
              <a:t> </a:t>
            </a:r>
            <a:r>
              <a:rPr b="1"/>
              <a:t>a pledge to do or refrain from doing something</a:t>
            </a:r>
            <a:r>
              <a:t>. Thus, an agreement that requires the performance of some act is termed an “</a:t>
            </a:r>
            <a:r>
              <a:rPr b="1"/>
              <a:t>affirmative covenant</a:t>
            </a:r>
            <a:r>
              <a:t>” while an agreement that restricts or refrains a person from performing something is called a “</a:t>
            </a:r>
            <a:r>
              <a:rPr b="1"/>
              <a:t>negative covenant</a:t>
            </a:r>
            <a:r>
              <a:t>.”</a:t>
            </a:r>
          </a:p>
          <a:p>
            <a:pPr marL="0" indent="0" defTabSz="457200">
              <a:spcBef>
                <a:spcPts val="0"/>
              </a:spcBef>
              <a:buSzTx/>
              <a:buNone/>
              <a:defRPr sz="1600">
                <a:solidFill>
                  <a:srgbClr val="011993"/>
                </a:solidFill>
                <a:latin typeface="+mj-lt"/>
                <a:ea typeface="+mj-ea"/>
                <a:cs typeface="+mj-cs"/>
                <a:sym typeface="Helvetica"/>
              </a:defRPr>
            </a:pPr>
            <a:endParaRPr/>
          </a:p>
          <a:p>
            <a:pPr marL="0" indent="0" defTabSz="457200">
              <a:spcBef>
                <a:spcPts val="0"/>
              </a:spcBef>
              <a:buSzTx/>
              <a:buNone/>
              <a:defRPr sz="1600">
                <a:solidFill>
                  <a:srgbClr val="011993"/>
                </a:solidFill>
                <a:latin typeface="+mj-lt"/>
                <a:ea typeface="+mj-ea"/>
                <a:cs typeface="+mj-cs"/>
                <a:sym typeface="Helvetica"/>
              </a:defRPr>
            </a:pPr>
            <a:r>
              <a:t>The nature of a covenant may take several forms: it may be a </a:t>
            </a:r>
            <a:r>
              <a:rPr b="1"/>
              <a:t>mutual covenant</a:t>
            </a:r>
            <a:r>
              <a:t> wherein both parties agree to perform something at the same time; it may be a </a:t>
            </a:r>
            <a:r>
              <a:rPr b="1"/>
              <a:t>dependent covenant</a:t>
            </a:r>
            <a:r>
              <a:t> or even an </a:t>
            </a:r>
            <a:r>
              <a:rPr b="1"/>
              <a:t>independent covenant</a:t>
            </a:r>
            <a:r>
              <a: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Contract vs  Covenant.pdf" descr="Contract vs  Covenant.pdf"/>
          <p:cNvPicPr>
            <a:picLocks noChangeAspect="1"/>
          </p:cNvPicPr>
          <p:nvPr/>
        </p:nvPicPr>
        <p:blipFill>
          <a:blip r:embed="rId2">
            <a:extLst/>
          </a:blip>
          <a:stretch>
            <a:fillRect/>
          </a:stretch>
        </p:blipFill>
        <p:spPr>
          <a:xfrm>
            <a:off x="-584994" y="-432532"/>
            <a:ext cx="10314179" cy="1334775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ANA Social Policy Statement"/>
          <p:cNvSpPr txBox="1">
            <a:spLocks noGrp="1"/>
          </p:cNvSpPr>
          <p:nvPr>
            <p:ph type="title"/>
          </p:nvPr>
        </p:nvSpPr>
        <p:spPr>
          <a:xfrm>
            <a:off x="457200" y="378817"/>
            <a:ext cx="8229600" cy="1143004"/>
          </a:xfrm>
          <a:prstGeom prst="rect">
            <a:avLst/>
          </a:prstGeom>
        </p:spPr>
        <p:txBody>
          <a:bodyPr>
            <a:normAutofit fontScale="90000"/>
          </a:bodyPr>
          <a:lstStyle/>
          <a:p>
            <a:pPr defTabSz="841247">
              <a:defRPr sz="3600">
                <a:solidFill>
                  <a:srgbClr val="011993"/>
                </a:solidFill>
              </a:defRPr>
            </a:pPr>
            <a:r>
              <a:t>ANA Social Policy Statement</a:t>
            </a:r>
            <a:br/>
            <a:endParaRPr/>
          </a:p>
        </p:txBody>
      </p:sp>
      <p:sp>
        <p:nvSpPr>
          <p:cNvPr id="112" name="Guide to Nursing's Social Policy Statement : Understanding the Profession from Social Contract to Social Covenant…"/>
          <p:cNvSpPr txBox="1">
            <a:spLocks noGrp="1"/>
          </p:cNvSpPr>
          <p:nvPr>
            <p:ph type="body" idx="1"/>
          </p:nvPr>
        </p:nvSpPr>
        <p:spPr>
          <a:xfrm>
            <a:off x="687959" y="1166017"/>
            <a:ext cx="8229601" cy="4525966"/>
          </a:xfrm>
          <a:prstGeom prst="rect">
            <a:avLst/>
          </a:prstGeom>
        </p:spPr>
        <p:txBody>
          <a:bodyPr/>
          <a:lstStyle/>
          <a:p>
            <a:pPr>
              <a:lnSpc>
                <a:spcPct val="80000"/>
              </a:lnSpc>
              <a:spcBef>
                <a:spcPts val="600"/>
              </a:spcBef>
              <a:buSzTx/>
              <a:buNone/>
              <a:defRPr sz="2800"/>
            </a:pPr>
            <a:r>
              <a:t>	</a:t>
            </a:r>
            <a:r>
              <a:rPr>
                <a:solidFill>
                  <a:srgbClr val="011993"/>
                </a:solidFill>
              </a:rPr>
              <a:t>Guide to Nursing's Social Policy Statement : Understanding the Profession from Social Contract to Social Covenant </a:t>
            </a:r>
            <a:endParaRPr sz="2000" u="sng"/>
          </a:p>
          <a:p>
            <a:pPr marL="0" lvl="1" indent="742950">
              <a:lnSpc>
                <a:spcPct val="80000"/>
              </a:lnSpc>
              <a:spcBef>
                <a:spcPts val="600"/>
              </a:spcBef>
              <a:buSzTx/>
              <a:buNone/>
              <a:defRPr sz="2000" u="sng">
                <a:solidFill>
                  <a:srgbClr val="0000FF"/>
                </a:solidFill>
                <a:uFill>
                  <a:solidFill>
                    <a:srgbClr val="0000FF"/>
                  </a:solidFill>
                </a:uFill>
              </a:defRPr>
            </a:pPr>
            <a:r>
              <a:rPr>
                <a:hlinkClick r:id="rId2"/>
              </a:rPr>
              <a:t>Marsha Diane Mary Fowler</a:t>
            </a:r>
          </a:p>
        </p:txBody>
      </p:sp>
      <p:sp>
        <p:nvSpPr>
          <p:cNvPr id="113" name="Diamond"/>
          <p:cNvSpPr/>
          <p:nvPr/>
        </p:nvSpPr>
        <p:spPr>
          <a:xfrm>
            <a:off x="3800723" y="3802429"/>
            <a:ext cx="1270005" cy="12700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2"/>
          </a:solidFill>
          <a:ln w="25400">
            <a:solidFill>
              <a:srgbClr val="252570"/>
            </a:solidFill>
          </a:ln>
        </p:spPr>
        <p:txBody>
          <a:bodyPr lIns="45718" tIns="45718" rIns="45718" bIns="45718"/>
          <a:lstStyle/>
          <a:p>
            <a:pPr>
              <a:defRPr>
                <a:solidFill>
                  <a:srgbClr val="FFFFFF"/>
                </a:solidFill>
              </a:defRPr>
            </a:pPr>
            <a:endParaRPr/>
          </a:p>
        </p:txBody>
      </p:sp>
      <p:pic>
        <p:nvPicPr>
          <p:cNvPr id="114"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0316" y="2579790"/>
            <a:ext cx="6363369" cy="424225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5.3 Preservation of Wholeness of Character"/>
          <p:cNvSpPr txBox="1">
            <a:spLocks noGrp="1"/>
          </p:cNvSpPr>
          <p:nvPr>
            <p:ph type="title"/>
          </p:nvPr>
        </p:nvSpPr>
        <p:spPr>
          <a:xfrm>
            <a:off x="457200" y="29340"/>
            <a:ext cx="8229601" cy="666741"/>
          </a:xfrm>
          <a:prstGeom prst="rect">
            <a:avLst/>
          </a:prstGeom>
        </p:spPr>
        <p:txBody>
          <a:bodyPr/>
          <a:lstStyle>
            <a:lvl1pPr>
              <a:defRPr sz="3300">
                <a:solidFill>
                  <a:srgbClr val="011993"/>
                </a:solidFill>
              </a:defRPr>
            </a:lvl1pPr>
          </a:lstStyle>
          <a:p>
            <a:r>
              <a:t>5.3 Preservation of Wholeness of Character</a:t>
            </a:r>
          </a:p>
        </p:txBody>
      </p:sp>
      <p:sp>
        <p:nvSpPr>
          <p:cNvPr id="117" name="“Nurses have both personal and professional identities that are integrated and that embrace the values of the profession, merging them with personal values. Authentic expression of one’s own moral point of view is a duty to self. Sound ethical decision-making requires the respectful and open exchange of views among all those with relevant interests. Nurses must work to foster a community of moral discourse. As moral agents, nurses are an important part of that community and have a responsibility to express moral perspectives, especially when such perspectives are integral to the situation, whether or not those perspectives are shared by others and whether or not they might prevail.”"/>
          <p:cNvSpPr txBox="1">
            <a:spLocks noGrp="1"/>
          </p:cNvSpPr>
          <p:nvPr>
            <p:ph type="body" idx="1"/>
          </p:nvPr>
        </p:nvSpPr>
        <p:spPr>
          <a:xfrm>
            <a:off x="-244853" y="669752"/>
            <a:ext cx="9633706" cy="5282826"/>
          </a:xfrm>
          <a:prstGeom prst="rect">
            <a:avLst/>
          </a:prstGeom>
          <a:solidFill>
            <a:srgbClr val="FFFFFF"/>
          </a:solidFill>
          <a:ln w="25400">
            <a:solidFill>
              <a:schemeClr val="accent1"/>
            </a:solidFill>
            <a:round/>
          </a:ln>
        </p:spPr>
        <p:txBody>
          <a:bodyPr lIns="635000" tIns="635000" rIns="635000" bIns="635000"/>
          <a:lstStyle>
            <a:lvl1pPr marL="0" indent="0" defTabSz="685800">
              <a:spcBef>
                <a:spcPts val="0"/>
              </a:spcBef>
              <a:buSzTx/>
              <a:buNone/>
              <a:defRPr sz="2200">
                <a:solidFill>
                  <a:srgbClr val="011993"/>
                </a:solidFill>
              </a:defRPr>
            </a:lvl1pPr>
          </a:lstStyle>
          <a:p>
            <a:r>
              <a:t>“Nurses have both personal and professional identities that are integrated and that embrace the values of the profession, merging them with personal values. Authentic expression of one’s own moral point of view is a duty to self. Sound ethical decision-making requires the respectful and open exchange of views among all those with relevant interests. Nurses must work to foster a community of moral discourse. As moral agents, nurses are an important part of that community and have a responsibility to express moral perspectives, especially when such perspectives are integral to the situation, whether or not those perspectives are shared by others and whether or not they might prevail.”</a:t>
            </a:r>
          </a:p>
        </p:txBody>
      </p:sp>
      <p:pic>
        <p:nvPicPr>
          <p:cNvPr id="11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5531" y="5012902"/>
            <a:ext cx="2754591" cy="183639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More Contemporary Example"/>
          <p:cNvSpPr txBox="1">
            <a:spLocks noGrp="1"/>
          </p:cNvSpPr>
          <p:nvPr>
            <p:ph type="title"/>
          </p:nvPr>
        </p:nvSpPr>
        <p:spPr>
          <a:xfrm>
            <a:off x="457200" y="274637"/>
            <a:ext cx="8229600" cy="1143001"/>
          </a:xfrm>
          <a:prstGeom prst="rect">
            <a:avLst/>
          </a:prstGeom>
        </p:spPr>
        <p:txBody>
          <a:bodyPr>
            <a:normAutofit fontScale="90000"/>
          </a:bodyPr>
          <a:lstStyle>
            <a:lvl1pPr defTabSz="768094">
              <a:defRPr sz="3600">
                <a:solidFill>
                  <a:srgbClr val="011993"/>
                </a:solidFill>
              </a:defRPr>
            </a:lvl1pPr>
          </a:lstStyle>
          <a:p>
            <a:r>
              <a:t>Contemporary Example of Whole-Person Worldview</a:t>
            </a:r>
          </a:p>
        </p:txBody>
      </p:sp>
      <p:sp>
        <p:nvSpPr>
          <p:cNvPr id="121" name="Pat Robertson/ABC news"/>
          <p:cNvSpPr txBox="1">
            <a:spLocks noGrp="1"/>
          </p:cNvSpPr>
          <p:nvPr>
            <p:ph type="body" idx="1"/>
          </p:nvPr>
        </p:nvSpPr>
        <p:spPr>
          <a:xfrm>
            <a:off x="457200" y="1600200"/>
            <a:ext cx="8229600" cy="4525963"/>
          </a:xfrm>
          <a:prstGeom prst="rect">
            <a:avLst/>
          </a:prstGeom>
        </p:spPr>
        <p:txBody>
          <a:bodyPr/>
          <a:lstStyle>
            <a:lvl1pPr>
              <a:buSzTx/>
              <a:buNone/>
              <a:defRPr u="sng">
                <a:solidFill>
                  <a:srgbClr val="0000FF"/>
                </a:solidFill>
                <a:uFill>
                  <a:solidFill>
                    <a:srgbClr val="0000FF"/>
                  </a:solidFill>
                </a:uFill>
                <a:hlinkClick r:id="rId2"/>
              </a:defRPr>
            </a:lvl1pPr>
          </a:lstStyle>
          <a:p>
            <a:r>
              <a:rPr>
                <a:hlinkClick r:id="rId2"/>
              </a:rPr>
              <a:t>Pat Robertson/ABC news</a:t>
            </a:r>
          </a:p>
        </p:txBody>
      </p:sp>
      <p:pic>
        <p:nvPicPr>
          <p:cNvPr id="122"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9" y="2361507"/>
            <a:ext cx="3738963" cy="4635225"/>
          </a:xfrm>
          <a:prstGeom prst="rect">
            <a:avLst/>
          </a:prstGeom>
          <a:ln w="12700">
            <a:miter lim="400000"/>
          </a:ln>
        </p:spPr>
      </p:pic>
      <p:pic>
        <p:nvPicPr>
          <p:cNvPr id="123"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875" y="2361507"/>
            <a:ext cx="4635225" cy="463522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rrent Issues"/>
          <p:cNvSpPr txBox="1">
            <a:spLocks noGrp="1"/>
          </p:cNvSpPr>
          <p:nvPr>
            <p:ph type="title"/>
          </p:nvPr>
        </p:nvSpPr>
        <p:spPr>
          <a:xfrm>
            <a:off x="457200" y="274637"/>
            <a:ext cx="8229600" cy="1143001"/>
          </a:xfrm>
          <a:prstGeom prst="rect">
            <a:avLst/>
          </a:prstGeom>
        </p:spPr>
        <p:txBody>
          <a:bodyPr/>
          <a:lstStyle>
            <a:lvl1pPr>
              <a:defRPr>
                <a:solidFill>
                  <a:srgbClr val="005493"/>
                </a:solidFill>
              </a:defRPr>
            </a:lvl1pPr>
          </a:lstStyle>
          <a:p>
            <a:r>
              <a:t>Current Issues</a:t>
            </a:r>
          </a:p>
        </p:txBody>
      </p:sp>
      <p:pic>
        <p:nvPicPr>
          <p:cNvPr id="126" name="Image" descr="Image"/>
          <p:cNvPicPr>
            <a:picLocks noChangeAspect="1"/>
          </p:cNvPicPr>
          <p:nvPr/>
        </p:nvPicPr>
        <p:blipFill>
          <a:blip r:embed="rId2">
            <a:extLst/>
          </a:blip>
          <a:stretch>
            <a:fillRect/>
          </a:stretch>
        </p:blipFill>
        <p:spPr>
          <a:xfrm>
            <a:off x="657332" y="1531943"/>
            <a:ext cx="7620004" cy="508000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If we are to go on living together on this earth,…"/>
          <p:cNvSpPr txBox="1">
            <a:spLocks noGrp="1"/>
          </p:cNvSpPr>
          <p:nvPr>
            <p:ph type="title"/>
          </p:nvPr>
        </p:nvSpPr>
        <p:spPr>
          <a:xfrm>
            <a:off x="457200" y="-436007"/>
            <a:ext cx="8229600" cy="3361820"/>
          </a:xfrm>
          <a:prstGeom prst="rect">
            <a:avLst/>
          </a:prstGeom>
        </p:spPr>
        <p:txBody>
          <a:bodyPr/>
          <a:lstStyle/>
          <a:p>
            <a:pPr>
              <a:defRPr sz="4000">
                <a:solidFill>
                  <a:srgbClr val="005493"/>
                </a:solidFill>
              </a:defRPr>
            </a:pPr>
            <a:r>
              <a:t>If we are to go on living together on this earth,</a:t>
            </a:r>
          </a:p>
          <a:p>
            <a:pPr>
              <a:defRPr sz="4000">
                <a:solidFill>
                  <a:srgbClr val="005493"/>
                </a:solidFill>
              </a:defRPr>
            </a:pPr>
            <a:r>
              <a:t>We must all be responsible for it.</a:t>
            </a:r>
          </a:p>
          <a:p>
            <a:pPr>
              <a:defRPr sz="1900"/>
            </a:pPr>
            <a:r>
              <a:t>Kofi Annan, Nobel Peace Prize Winner</a:t>
            </a:r>
          </a:p>
        </p:txBody>
      </p:sp>
      <p:pic>
        <p:nvPicPr>
          <p:cNvPr id="129" name="spiritual-earth-24039156.jpg" descr="spiritual-earth-2403915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467" y="2343959"/>
            <a:ext cx="6833349" cy="5130268"/>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Examples from practice"/>
          <p:cNvSpPr txBox="1">
            <a:spLocks noGrp="1"/>
          </p:cNvSpPr>
          <p:nvPr>
            <p:ph type="title"/>
          </p:nvPr>
        </p:nvSpPr>
        <p:spPr>
          <a:xfrm>
            <a:off x="457200" y="274637"/>
            <a:ext cx="8229600" cy="1143001"/>
          </a:xfrm>
          <a:prstGeom prst="rect">
            <a:avLst/>
          </a:prstGeom>
        </p:spPr>
        <p:txBody>
          <a:bodyPr/>
          <a:lstStyle/>
          <a:p>
            <a:pPr lvl="1"/>
            <a:r>
              <a:t>Examples from practice</a:t>
            </a:r>
          </a:p>
        </p:txBody>
      </p:sp>
      <p:pic>
        <p:nvPicPr>
          <p:cNvPr id="132" name="nursehangingiv60s.jpg" descr="nursehangingiv60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1006" y="1381539"/>
            <a:ext cx="4046107" cy="3835004"/>
          </a:xfrm>
          <a:prstGeom prst="rect">
            <a:avLst/>
          </a:prstGeom>
          <a:ln w="12700">
            <a:miter lim="400000"/>
          </a:ln>
        </p:spPr>
      </p:pic>
      <p:sp>
        <p:nvSpPr>
          <p:cNvPr id="133" name="https://www.youtube.com/watch?v=zcZ92AXDVMc"/>
          <p:cNvSpPr txBox="1"/>
          <p:nvPr/>
        </p:nvSpPr>
        <p:spPr>
          <a:xfrm>
            <a:off x="1724996" y="5692976"/>
            <a:ext cx="5230670" cy="350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u="sng">
                <a:solidFill>
                  <a:srgbClr val="0000FF"/>
                </a:solidFill>
                <a:uFill>
                  <a:solidFill>
                    <a:srgbClr val="0000FF"/>
                  </a:solidFill>
                </a:uFill>
                <a:hlinkClick r:id="rId4"/>
              </a:defRPr>
            </a:lvl1pPr>
          </a:lstStyle>
          <a:p>
            <a:r>
              <a:rPr>
                <a:hlinkClick r:id="rId4"/>
              </a:rPr>
              <a:t>https://www.youtube.com/watch?v=zcZ92AXDVMc</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bjectives"/>
          <p:cNvSpPr txBox="1">
            <a:spLocks noGrp="1"/>
          </p:cNvSpPr>
          <p:nvPr>
            <p:ph type="ctrTitle"/>
          </p:nvPr>
        </p:nvSpPr>
        <p:spPr>
          <a:xfrm>
            <a:off x="685800" y="22225"/>
            <a:ext cx="7772400" cy="1041847"/>
          </a:xfrm>
          <a:prstGeom prst="rect">
            <a:avLst/>
          </a:prstGeom>
        </p:spPr>
        <p:txBody>
          <a:bodyPr/>
          <a:lstStyle>
            <a:lvl1pPr>
              <a:defRPr>
                <a:solidFill>
                  <a:srgbClr val="005493"/>
                </a:solidFill>
              </a:defRPr>
            </a:lvl1pPr>
          </a:lstStyle>
          <a:p>
            <a:r>
              <a:t>Objectives</a:t>
            </a:r>
          </a:p>
        </p:txBody>
      </p:sp>
      <p:sp>
        <p:nvSpPr>
          <p:cNvPr id="69" name="Participants will learn about how Nursing’s ethical foundation establishes a covenant with members of society and shapes our individual and collective world view.…"/>
          <p:cNvSpPr txBox="1">
            <a:spLocks noGrp="1"/>
          </p:cNvSpPr>
          <p:nvPr>
            <p:ph type="subTitle" idx="1"/>
          </p:nvPr>
        </p:nvSpPr>
        <p:spPr>
          <a:xfrm>
            <a:off x="419100" y="1064666"/>
            <a:ext cx="8502998" cy="5386389"/>
          </a:xfrm>
          <a:prstGeom prst="rect">
            <a:avLst/>
          </a:prstGeom>
        </p:spPr>
        <p:txBody>
          <a:bodyPr>
            <a:normAutofit lnSpcReduction="10000"/>
          </a:bodyPr>
          <a:lstStyle/>
          <a:p>
            <a:pPr marL="304800" indent="-304800" algn="l" defTabSz="868680">
              <a:spcBef>
                <a:spcPts val="600"/>
              </a:spcBef>
              <a:buSzPct val="100000"/>
              <a:buChar char="•"/>
              <a:defRPr sz="3040"/>
            </a:pPr>
            <a:r>
              <a:t>Participants will learn about how Nursing’s ethical foundation establishes a covenant with members of society and shapes our individual and collective world view.</a:t>
            </a:r>
          </a:p>
          <a:p>
            <a:pPr marL="304800" indent="-304800" algn="l" defTabSz="868680">
              <a:spcBef>
                <a:spcPts val="600"/>
              </a:spcBef>
              <a:buSzPct val="100000"/>
              <a:buChar char="•"/>
              <a:defRPr sz="3040"/>
            </a:pPr>
            <a:endParaRPr/>
          </a:p>
          <a:p>
            <a:pPr marL="304800" indent="-304800" algn="l" defTabSz="868680">
              <a:spcBef>
                <a:spcPts val="600"/>
              </a:spcBef>
              <a:buSzPct val="100000"/>
              <a:buChar char="•"/>
              <a:defRPr sz="3040"/>
            </a:pPr>
            <a:r>
              <a:t>Participants will learn about how Nursing is practiced as a privilege and public trust.</a:t>
            </a:r>
          </a:p>
          <a:p>
            <a:pPr marL="304800" indent="-304800" algn="l" defTabSz="868680">
              <a:spcBef>
                <a:spcPts val="600"/>
              </a:spcBef>
              <a:buSzPct val="100000"/>
              <a:buChar char="•"/>
              <a:defRPr sz="3040"/>
            </a:pPr>
            <a:endParaRPr/>
          </a:p>
          <a:p>
            <a:pPr marL="304800" indent="-304800" algn="l" defTabSz="868680">
              <a:spcBef>
                <a:spcPts val="600"/>
              </a:spcBef>
              <a:buSzPct val="100000"/>
              <a:buChar char="•"/>
              <a:defRPr sz="3040"/>
            </a:pPr>
            <a:r>
              <a:t>Participants will learn about the links between their covenant and privilege as means to generate joy in their practice.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me is of the essence,  but what is the  essence of time? (Karan Varsheni)"/>
          <p:cNvSpPr txBox="1">
            <a:spLocks noGrp="1"/>
          </p:cNvSpPr>
          <p:nvPr>
            <p:ph type="title"/>
          </p:nvPr>
        </p:nvSpPr>
        <p:spPr>
          <a:xfrm>
            <a:off x="685799" y="-1137212"/>
            <a:ext cx="7772401" cy="4114808"/>
          </a:xfrm>
          <a:prstGeom prst="rect">
            <a:avLst/>
          </a:prstGeom>
        </p:spPr>
        <p:txBody>
          <a:bodyPr/>
          <a:lstStyle/>
          <a:p>
            <a:pPr>
              <a:defRPr sz="4000" b="1" i="1"/>
            </a:pPr>
            <a:br/>
            <a:br/>
            <a:r>
              <a:rPr sz="4800">
                <a:solidFill>
                  <a:srgbClr val="011993"/>
                </a:solidFill>
              </a:rPr>
              <a:t>Time is of the essence, </a:t>
            </a:r>
            <a:br>
              <a:rPr sz="4800">
                <a:solidFill>
                  <a:srgbClr val="011993"/>
                </a:solidFill>
              </a:rPr>
            </a:br>
            <a:r>
              <a:rPr sz="4800">
                <a:solidFill>
                  <a:srgbClr val="011993"/>
                </a:solidFill>
              </a:rPr>
              <a:t>but what is the </a:t>
            </a:r>
            <a:br>
              <a:rPr sz="4800">
                <a:solidFill>
                  <a:srgbClr val="011993"/>
                </a:solidFill>
              </a:rPr>
            </a:br>
            <a:r>
              <a:rPr sz="4800">
                <a:solidFill>
                  <a:srgbClr val="011993"/>
                </a:solidFill>
              </a:rPr>
              <a:t>essence of time?</a:t>
            </a:r>
            <a:br>
              <a:rPr sz="4800">
                <a:solidFill>
                  <a:srgbClr val="011993"/>
                </a:solidFill>
              </a:rPr>
            </a:br>
            <a:r>
              <a:rPr sz="2800" b="0" i="0"/>
              <a:t>(Karan Varsheni)</a:t>
            </a:r>
          </a:p>
        </p:txBody>
      </p:sp>
      <p:pic>
        <p:nvPicPr>
          <p:cNvPr id="138"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2525" y="2842671"/>
            <a:ext cx="4024387" cy="430299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Body"/>
          <p:cNvSpPr txBox="1">
            <a:spLocks noGrp="1"/>
          </p:cNvSpPr>
          <p:nvPr>
            <p:ph type="subTitle" idx="1"/>
          </p:nvPr>
        </p:nvSpPr>
        <p:spPr>
          <a:xfrm>
            <a:off x="1371600" y="1380311"/>
            <a:ext cx="6400800" cy="4258489"/>
          </a:xfrm>
          <a:prstGeom prst="rect">
            <a:avLst/>
          </a:prstGeom>
        </p:spPr>
        <p:txBody>
          <a:bodyPr/>
          <a:lstStyle/>
          <a:p>
            <a:endParaRPr/>
          </a:p>
        </p:txBody>
      </p:sp>
      <p:pic>
        <p:nvPicPr>
          <p:cNvPr id="141" name="IMG_0932.jpg" descr="IMG_0932.jpg"/>
          <p:cNvPicPr>
            <a:picLocks noChangeAspect="1"/>
          </p:cNvPicPr>
          <p:nvPr/>
        </p:nvPicPr>
        <p:blipFill>
          <a:blip r:embed="rId2">
            <a:extLst/>
          </a:blip>
          <a:stretch>
            <a:fillRect/>
          </a:stretch>
        </p:blipFill>
        <p:spPr>
          <a:xfrm>
            <a:off x="1371600" y="1324259"/>
            <a:ext cx="6400800" cy="5075837"/>
          </a:xfrm>
          <a:prstGeom prst="rect">
            <a:avLst/>
          </a:prstGeom>
          <a:ln w="12700">
            <a:miter lim="400000"/>
          </a:ln>
        </p:spPr>
      </p:pic>
      <p:sp>
        <p:nvSpPr>
          <p:cNvPr id="142" name="Why the Art of Nursing?"/>
          <p:cNvSpPr txBox="1"/>
          <p:nvPr/>
        </p:nvSpPr>
        <p:spPr>
          <a:xfrm>
            <a:off x="2038846" y="467296"/>
            <a:ext cx="5066308" cy="609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700">
                <a:solidFill>
                  <a:srgbClr val="005493"/>
                </a:solidFill>
              </a:defRPr>
            </a:lvl1pPr>
          </a:lstStyle>
          <a:p>
            <a:r>
              <a:t>Why the Art of Nursing?</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 descr="Image"/>
          <p:cNvPicPr>
            <a:picLocks noChangeAspect="1"/>
          </p:cNvPicPr>
          <p:nvPr/>
        </p:nvPicPr>
        <p:blipFill>
          <a:blip r:embed="rId2">
            <a:extLst/>
          </a:blip>
          <a:stretch>
            <a:fillRect/>
          </a:stretch>
        </p:blipFill>
        <p:spPr>
          <a:xfrm>
            <a:off x="1117600" y="1363706"/>
            <a:ext cx="6908800" cy="4356103"/>
          </a:xfrm>
          <a:prstGeom prst="rect">
            <a:avLst/>
          </a:prstGeom>
          <a:ln w="12700">
            <a:miter lim="400000"/>
          </a:ln>
        </p:spPr>
      </p:pic>
      <p:sp>
        <p:nvSpPr>
          <p:cNvPr id="145" name="William Wordsworth"/>
          <p:cNvSpPr txBox="1"/>
          <p:nvPr/>
        </p:nvSpPr>
        <p:spPr>
          <a:xfrm>
            <a:off x="3370507" y="5920671"/>
            <a:ext cx="2119455" cy="350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t>William Wordsworth</a:t>
            </a:r>
          </a:p>
        </p:txBody>
      </p:sp>
      <p:sp>
        <p:nvSpPr>
          <p:cNvPr id="146" name="We Are Seven"/>
          <p:cNvSpPr txBox="1"/>
          <p:nvPr/>
        </p:nvSpPr>
        <p:spPr>
          <a:xfrm>
            <a:off x="2450207" y="307270"/>
            <a:ext cx="4070691" cy="782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4900">
                <a:solidFill>
                  <a:srgbClr val="005493"/>
                </a:solidFill>
              </a:defRPr>
            </a:lvl1pPr>
          </a:lstStyle>
          <a:p>
            <a:r>
              <a:t>We Are Seven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 name="We Are Seven…"/>
          <p:cNvSpPr txBox="1">
            <a:spLocks noGrp="1"/>
          </p:cNvSpPr>
          <p:nvPr>
            <p:ph type="ctrTitle"/>
          </p:nvPr>
        </p:nvSpPr>
        <p:spPr>
          <a:xfrm>
            <a:off x="685800" y="271560"/>
            <a:ext cx="7772400" cy="6144819"/>
          </a:xfrm>
          <a:prstGeom prst="rect">
            <a:avLst/>
          </a:prstGeom>
        </p:spPr>
        <p:txBody>
          <a:bodyPr/>
          <a:lstStyle/>
          <a:p>
            <a:pPr defTabSz="393191">
              <a:defRPr sz="1800"/>
            </a:pPr>
            <a:r>
              <a:t>We Are Seven</a:t>
            </a:r>
          </a:p>
          <a:p>
            <a:pPr defTabSz="393191">
              <a:defRPr sz="1800"/>
            </a:pPr>
            <a:r>
              <a:t>BY WILLIAM WORDSWORTH</a:t>
            </a:r>
          </a:p>
          <a:p>
            <a:pPr defTabSz="393191">
              <a:defRPr sz="1800"/>
            </a:pPr>
            <a:r>
              <a:t>———A simple Child, </a:t>
            </a:r>
          </a:p>
          <a:p>
            <a:pPr defTabSz="393191">
              <a:defRPr sz="1800"/>
            </a:pPr>
            <a:r>
              <a:t>That lightly draws its breath, </a:t>
            </a:r>
          </a:p>
          <a:p>
            <a:pPr defTabSz="393191">
              <a:defRPr sz="1800"/>
            </a:pPr>
            <a:r>
              <a:t>And feels its life in every limb, </a:t>
            </a:r>
          </a:p>
          <a:p>
            <a:pPr defTabSz="393191">
              <a:defRPr sz="1800"/>
            </a:pPr>
            <a:r>
              <a:t>What should it know of death? </a:t>
            </a:r>
          </a:p>
          <a:p>
            <a:pPr defTabSz="393191">
              <a:defRPr sz="1800"/>
            </a:pPr>
            <a:endParaRPr/>
          </a:p>
          <a:p>
            <a:pPr defTabSz="393191">
              <a:defRPr sz="1800"/>
            </a:pPr>
            <a:r>
              <a:t>I met a little cottage Girl: </a:t>
            </a:r>
          </a:p>
          <a:p>
            <a:pPr defTabSz="393191">
              <a:defRPr sz="1800"/>
            </a:pPr>
            <a:r>
              <a:t>She was eight years old, she said; </a:t>
            </a:r>
          </a:p>
          <a:p>
            <a:pPr defTabSz="393191">
              <a:defRPr sz="1800"/>
            </a:pPr>
            <a:r>
              <a:t>Her hair was thick with many a curl </a:t>
            </a:r>
          </a:p>
          <a:p>
            <a:pPr defTabSz="393191">
              <a:defRPr sz="1800"/>
            </a:pPr>
            <a:r>
              <a:t>That clustered round her head. </a:t>
            </a:r>
          </a:p>
          <a:p>
            <a:pPr defTabSz="393191">
              <a:defRPr sz="1800"/>
            </a:pPr>
            <a:endParaRPr/>
          </a:p>
          <a:p>
            <a:pPr defTabSz="393191">
              <a:defRPr sz="1800"/>
            </a:pPr>
            <a:r>
              <a:t>She had a rustic, woodland air, </a:t>
            </a:r>
          </a:p>
          <a:p>
            <a:pPr defTabSz="393191">
              <a:defRPr sz="1800"/>
            </a:pPr>
            <a:r>
              <a:t>And she was wildly clad: </a:t>
            </a:r>
          </a:p>
          <a:p>
            <a:pPr defTabSz="393191">
              <a:defRPr sz="1800"/>
            </a:pPr>
            <a:r>
              <a:t>Her eyes were fair, and very fair; </a:t>
            </a:r>
          </a:p>
          <a:p>
            <a:pPr defTabSz="393191">
              <a:defRPr sz="1800"/>
            </a:pPr>
            <a:r>
              <a:t>—Her beauty made me glad. </a:t>
            </a:r>
          </a:p>
          <a:p>
            <a:pPr defTabSz="393191">
              <a:defRPr sz="1800"/>
            </a:pPr>
            <a:endParaRPr/>
          </a:p>
          <a:p>
            <a:pPr defTabSz="393191">
              <a:defRPr sz="1800"/>
            </a:pPr>
            <a:r>
              <a:t>“Sisters and brothers, little Maid, </a:t>
            </a:r>
          </a:p>
          <a:p>
            <a:pPr defTabSz="393191">
              <a:defRPr sz="1800"/>
            </a:pPr>
            <a:r>
              <a:t>How many may you be?” </a:t>
            </a:r>
          </a:p>
          <a:p>
            <a:pPr defTabSz="393191">
              <a:defRPr sz="1800"/>
            </a:pPr>
            <a:r>
              <a:t>“How many? Seven in all,” she said, </a:t>
            </a:r>
          </a:p>
          <a:p>
            <a:pPr defTabSz="393191">
              <a:defRPr sz="1800"/>
            </a:pPr>
            <a:r>
              <a:t>And wondering looked at me.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 name="“And where are they? I pray you tell.”…"/>
          <p:cNvSpPr txBox="1">
            <a:spLocks noGrp="1"/>
          </p:cNvSpPr>
          <p:nvPr>
            <p:ph type="ctrTitle"/>
          </p:nvPr>
        </p:nvSpPr>
        <p:spPr>
          <a:xfrm>
            <a:off x="685800" y="28823"/>
            <a:ext cx="7772400" cy="6571654"/>
          </a:xfrm>
          <a:prstGeom prst="rect">
            <a:avLst/>
          </a:prstGeom>
        </p:spPr>
        <p:txBody>
          <a:bodyPr/>
          <a:lstStyle/>
          <a:p>
            <a:pPr defTabSz="365759">
              <a:defRPr sz="1700"/>
            </a:pPr>
            <a:r>
              <a:t>“And where are they? I pray you tell.” </a:t>
            </a:r>
          </a:p>
          <a:p>
            <a:pPr defTabSz="365759">
              <a:defRPr sz="1700"/>
            </a:pPr>
            <a:r>
              <a:t>She answered, “Seven are we; </a:t>
            </a:r>
          </a:p>
          <a:p>
            <a:pPr defTabSz="365759">
              <a:defRPr sz="1700"/>
            </a:pPr>
            <a:r>
              <a:t>And two of us at Conway dwell, </a:t>
            </a:r>
          </a:p>
          <a:p>
            <a:pPr defTabSz="365759">
              <a:defRPr sz="1700"/>
            </a:pPr>
            <a:r>
              <a:t>And two are gone to sea. </a:t>
            </a:r>
          </a:p>
          <a:p>
            <a:pPr defTabSz="365759">
              <a:defRPr sz="1700"/>
            </a:pPr>
            <a:endParaRPr/>
          </a:p>
          <a:p>
            <a:pPr defTabSz="365759">
              <a:defRPr sz="1700"/>
            </a:pPr>
            <a:r>
              <a:t>“Two of us in the church-yard lie, </a:t>
            </a:r>
          </a:p>
          <a:p>
            <a:pPr defTabSz="365759">
              <a:defRPr sz="1700"/>
            </a:pPr>
            <a:r>
              <a:t>My sister and my brother; </a:t>
            </a:r>
          </a:p>
          <a:p>
            <a:pPr defTabSz="365759">
              <a:defRPr sz="1700"/>
            </a:pPr>
            <a:r>
              <a:t>And, in the church-yard cottage, I </a:t>
            </a:r>
          </a:p>
          <a:p>
            <a:pPr defTabSz="365759">
              <a:defRPr sz="1700"/>
            </a:pPr>
            <a:r>
              <a:t>Dwell near them with my mother.” </a:t>
            </a:r>
          </a:p>
          <a:p>
            <a:pPr defTabSz="365759">
              <a:defRPr sz="1700"/>
            </a:pPr>
            <a:endParaRPr/>
          </a:p>
          <a:p>
            <a:pPr defTabSz="365759">
              <a:defRPr sz="1700"/>
            </a:pPr>
            <a:r>
              <a:t>“You say that two at Conway dwell, </a:t>
            </a:r>
          </a:p>
          <a:p>
            <a:pPr defTabSz="365759">
              <a:defRPr sz="1700"/>
            </a:pPr>
            <a:r>
              <a:t>And two are gone to sea, </a:t>
            </a:r>
          </a:p>
          <a:p>
            <a:pPr defTabSz="365759">
              <a:defRPr sz="1700"/>
            </a:pPr>
            <a:r>
              <a:t>Yet ye are seven! I pray you tell, </a:t>
            </a:r>
          </a:p>
          <a:p>
            <a:pPr defTabSz="365759">
              <a:defRPr sz="1700"/>
            </a:pPr>
            <a:r>
              <a:t>Sweet Maid, how this may be.” </a:t>
            </a:r>
          </a:p>
          <a:p>
            <a:pPr defTabSz="365759">
              <a:defRPr sz="1700"/>
            </a:pPr>
            <a:endParaRPr/>
          </a:p>
          <a:p>
            <a:pPr defTabSz="365759">
              <a:defRPr sz="1700"/>
            </a:pPr>
            <a:r>
              <a:t>Then did the little Maid reply, </a:t>
            </a:r>
          </a:p>
          <a:p>
            <a:pPr defTabSz="365759">
              <a:defRPr sz="1700"/>
            </a:pPr>
            <a:r>
              <a:t>“Seven boys and girls are we; </a:t>
            </a:r>
          </a:p>
          <a:p>
            <a:pPr defTabSz="365759">
              <a:defRPr sz="1700"/>
            </a:pPr>
            <a:r>
              <a:t>Two of us in the church-yard lie, </a:t>
            </a:r>
          </a:p>
          <a:p>
            <a:pPr defTabSz="365759">
              <a:defRPr sz="1700"/>
            </a:pPr>
            <a:r>
              <a:t>Beneath the church-yard tree.” </a:t>
            </a:r>
          </a:p>
          <a:p>
            <a:pPr defTabSz="365759">
              <a:defRPr sz="1700"/>
            </a:pPr>
            <a:endParaRPr/>
          </a:p>
          <a:p>
            <a:pPr defTabSz="365759">
              <a:defRPr sz="1700"/>
            </a:pPr>
            <a:r>
              <a:t>“You run about, my little Maid, </a:t>
            </a:r>
          </a:p>
          <a:p>
            <a:pPr defTabSz="365759">
              <a:defRPr sz="1700"/>
            </a:pPr>
            <a:r>
              <a:t>Your limbs they are alive; </a:t>
            </a:r>
          </a:p>
          <a:p>
            <a:pPr defTabSz="365759">
              <a:defRPr sz="1700"/>
            </a:pPr>
            <a:r>
              <a:t>If two are in the church-yard laid, </a:t>
            </a:r>
          </a:p>
          <a:p>
            <a:pPr defTabSz="365759">
              <a:defRPr sz="1700"/>
            </a:pPr>
            <a:r>
              <a:t>Then ye are only five.”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 name="“Their graves are green, they may be seen,”…"/>
          <p:cNvSpPr txBox="1">
            <a:spLocks noGrp="1"/>
          </p:cNvSpPr>
          <p:nvPr>
            <p:ph type="ctrTitle"/>
          </p:nvPr>
        </p:nvSpPr>
        <p:spPr>
          <a:xfrm>
            <a:off x="685800" y="143419"/>
            <a:ext cx="7772400" cy="6571162"/>
          </a:xfrm>
          <a:prstGeom prst="rect">
            <a:avLst/>
          </a:prstGeom>
        </p:spPr>
        <p:txBody>
          <a:bodyPr/>
          <a:lstStyle/>
          <a:p>
            <a:pPr defTabSz="438911">
              <a:defRPr sz="2100"/>
            </a:pPr>
            <a:r>
              <a:t>“Their graves are green, they may be seen,” </a:t>
            </a:r>
          </a:p>
          <a:p>
            <a:pPr defTabSz="438911">
              <a:defRPr sz="2100"/>
            </a:pPr>
            <a:r>
              <a:t>The little Maid replied, </a:t>
            </a:r>
          </a:p>
          <a:p>
            <a:pPr defTabSz="438911">
              <a:defRPr sz="2100"/>
            </a:pPr>
            <a:r>
              <a:t>“Twelve steps or more from my mother’s door, </a:t>
            </a:r>
          </a:p>
          <a:p>
            <a:pPr defTabSz="438911">
              <a:defRPr sz="2100"/>
            </a:pPr>
            <a:r>
              <a:t>And they are side by side. </a:t>
            </a:r>
          </a:p>
          <a:p>
            <a:pPr defTabSz="438911">
              <a:defRPr sz="2100"/>
            </a:pPr>
            <a:endParaRPr/>
          </a:p>
          <a:p>
            <a:pPr defTabSz="438911">
              <a:defRPr sz="2100"/>
            </a:pPr>
            <a:r>
              <a:t>“My stockings there I often knit, </a:t>
            </a:r>
          </a:p>
          <a:p>
            <a:pPr defTabSz="438911">
              <a:defRPr sz="2100"/>
            </a:pPr>
            <a:r>
              <a:t>My kerchief there I hem; </a:t>
            </a:r>
          </a:p>
          <a:p>
            <a:pPr defTabSz="438911">
              <a:defRPr sz="2100"/>
            </a:pPr>
            <a:r>
              <a:t>And there upon the ground I sit, </a:t>
            </a:r>
          </a:p>
          <a:p>
            <a:pPr defTabSz="438911">
              <a:defRPr sz="2100"/>
            </a:pPr>
            <a:r>
              <a:t>And sing a song to them. </a:t>
            </a:r>
          </a:p>
          <a:p>
            <a:pPr defTabSz="438911">
              <a:defRPr sz="2100"/>
            </a:pPr>
            <a:endParaRPr/>
          </a:p>
          <a:p>
            <a:pPr defTabSz="438911">
              <a:defRPr sz="2100"/>
            </a:pPr>
            <a:r>
              <a:t>“And often after sun-set, Sir, </a:t>
            </a:r>
          </a:p>
          <a:p>
            <a:pPr defTabSz="438911">
              <a:defRPr sz="2100"/>
            </a:pPr>
            <a:r>
              <a:t>When it is light and fair, </a:t>
            </a:r>
          </a:p>
          <a:p>
            <a:pPr defTabSz="438911">
              <a:defRPr sz="2100"/>
            </a:pPr>
            <a:r>
              <a:t>I take my little porringer, </a:t>
            </a:r>
          </a:p>
          <a:p>
            <a:pPr defTabSz="438911">
              <a:defRPr sz="2100"/>
            </a:pPr>
            <a:r>
              <a:t>And eat my supper there. </a:t>
            </a:r>
          </a:p>
          <a:p>
            <a:pPr defTabSz="438911">
              <a:defRPr sz="2100"/>
            </a:pPr>
            <a:endParaRPr/>
          </a:p>
          <a:p>
            <a:pPr defTabSz="438911">
              <a:defRPr sz="2100"/>
            </a:pPr>
            <a:r>
              <a:t>“The first that died was sister Jane; </a:t>
            </a:r>
          </a:p>
          <a:p>
            <a:pPr defTabSz="438911">
              <a:defRPr sz="2100"/>
            </a:pPr>
            <a:r>
              <a:t>In bed she moaning lay, </a:t>
            </a:r>
          </a:p>
          <a:p>
            <a:pPr defTabSz="438911">
              <a:defRPr sz="2100"/>
            </a:pPr>
            <a:r>
              <a:t>Till God released her of her pain; </a:t>
            </a:r>
          </a:p>
          <a:p>
            <a:pPr defTabSz="438911">
              <a:defRPr sz="2100"/>
            </a:pPr>
            <a:r>
              <a:t>And then she went away.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 name="“So in the church-yard she was laid;…"/>
          <p:cNvSpPr txBox="1">
            <a:spLocks noGrp="1"/>
          </p:cNvSpPr>
          <p:nvPr>
            <p:ph type="ctrTitle"/>
          </p:nvPr>
        </p:nvSpPr>
        <p:spPr>
          <a:xfrm>
            <a:off x="685800" y="-587475"/>
            <a:ext cx="7772400" cy="7169547"/>
          </a:xfrm>
          <a:prstGeom prst="rect">
            <a:avLst/>
          </a:prstGeom>
        </p:spPr>
        <p:txBody>
          <a:bodyPr>
            <a:normAutofit fontScale="90000"/>
          </a:bodyPr>
          <a:lstStyle/>
          <a:p>
            <a:pPr defTabSz="420623">
              <a:defRPr sz="2000"/>
            </a:pPr>
            <a:endParaRPr/>
          </a:p>
          <a:p>
            <a:pPr defTabSz="420623">
              <a:defRPr sz="2000"/>
            </a:pPr>
            <a:endParaRPr/>
          </a:p>
          <a:p>
            <a:pPr defTabSz="420623">
              <a:defRPr sz="2000"/>
            </a:pPr>
            <a:endParaRPr/>
          </a:p>
          <a:p>
            <a:pPr defTabSz="420623">
              <a:defRPr sz="2000"/>
            </a:pPr>
            <a:endParaRPr/>
          </a:p>
          <a:p>
            <a:pPr defTabSz="420623">
              <a:defRPr sz="2000"/>
            </a:pPr>
            <a:r>
              <a:t>“So in the church-yard she was laid; </a:t>
            </a:r>
          </a:p>
          <a:p>
            <a:pPr defTabSz="420623">
              <a:defRPr sz="2000"/>
            </a:pPr>
            <a:r>
              <a:t>And, when the grass was dry, </a:t>
            </a:r>
          </a:p>
          <a:p>
            <a:pPr defTabSz="420623">
              <a:defRPr sz="2000"/>
            </a:pPr>
            <a:r>
              <a:t>Together round her grave we played, </a:t>
            </a:r>
          </a:p>
          <a:p>
            <a:pPr defTabSz="420623">
              <a:defRPr sz="2000"/>
            </a:pPr>
            <a:r>
              <a:t>My brother John and I. </a:t>
            </a:r>
          </a:p>
          <a:p>
            <a:pPr defTabSz="420623">
              <a:defRPr sz="2000"/>
            </a:pPr>
            <a:endParaRPr/>
          </a:p>
          <a:p>
            <a:pPr defTabSz="420623">
              <a:defRPr sz="2000"/>
            </a:pPr>
            <a:r>
              <a:t>“And when the ground was white with snow, </a:t>
            </a:r>
          </a:p>
          <a:p>
            <a:pPr defTabSz="420623">
              <a:defRPr sz="2000"/>
            </a:pPr>
            <a:r>
              <a:t>And I could run and slide, </a:t>
            </a:r>
          </a:p>
          <a:p>
            <a:pPr defTabSz="420623">
              <a:defRPr sz="2000"/>
            </a:pPr>
            <a:r>
              <a:t>My brother John was forced to go, </a:t>
            </a:r>
          </a:p>
          <a:p>
            <a:pPr defTabSz="420623">
              <a:defRPr sz="2000"/>
            </a:pPr>
            <a:r>
              <a:t>And he lies by her side.” </a:t>
            </a:r>
          </a:p>
          <a:p>
            <a:pPr defTabSz="420623">
              <a:defRPr sz="2000"/>
            </a:pPr>
            <a:endParaRPr/>
          </a:p>
          <a:p>
            <a:pPr defTabSz="420623">
              <a:defRPr sz="2000"/>
            </a:pPr>
            <a:r>
              <a:t>“How many are you, then,” said I, </a:t>
            </a:r>
          </a:p>
          <a:p>
            <a:pPr defTabSz="420623">
              <a:defRPr sz="2000"/>
            </a:pPr>
            <a:r>
              <a:t>“If they two are in heaven?” </a:t>
            </a:r>
          </a:p>
          <a:p>
            <a:pPr defTabSz="420623">
              <a:defRPr sz="2000"/>
            </a:pPr>
            <a:r>
              <a:t>Quick was the little Maid’s reply, </a:t>
            </a:r>
          </a:p>
          <a:p>
            <a:pPr defTabSz="420623">
              <a:defRPr sz="2000"/>
            </a:pPr>
            <a:r>
              <a:t>“O Master! we are seven.” </a:t>
            </a:r>
          </a:p>
          <a:p>
            <a:pPr defTabSz="420623">
              <a:defRPr sz="2000"/>
            </a:pPr>
            <a:endParaRPr/>
          </a:p>
          <a:p>
            <a:pPr defTabSz="420623">
              <a:defRPr sz="2000"/>
            </a:pPr>
            <a:r>
              <a:t>“But they are dead; those two are dead! </a:t>
            </a:r>
          </a:p>
          <a:p>
            <a:pPr defTabSz="420623">
              <a:defRPr sz="2000"/>
            </a:pPr>
            <a:r>
              <a:t>Their spirits are in heaven!” </a:t>
            </a:r>
          </a:p>
          <a:p>
            <a:pPr defTabSz="420623">
              <a:defRPr sz="2000"/>
            </a:pPr>
            <a:r>
              <a:t>’Twas throwing words away; for still </a:t>
            </a:r>
          </a:p>
          <a:p>
            <a:pPr defTabSz="420623">
              <a:defRPr sz="2000"/>
            </a:pPr>
            <a:r>
              <a:t>The little Maid would have her will, </a:t>
            </a:r>
          </a:p>
          <a:p>
            <a:pPr defTabSz="420623">
              <a:defRPr sz="2000"/>
            </a:pPr>
            <a:r>
              <a:t>And said, “Nay, we are seven!”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nytime you take strangers agony into your own body, you are changed by it, refined into a vessel better able to give and receive love.…"/>
          <p:cNvSpPr txBox="1"/>
          <p:nvPr/>
        </p:nvSpPr>
        <p:spPr>
          <a:xfrm>
            <a:off x="457200" y="103043"/>
            <a:ext cx="8229600" cy="7348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502919">
              <a:spcBef>
                <a:spcPts val="300"/>
              </a:spcBef>
              <a:defRPr sz="3100">
                <a:solidFill>
                  <a:srgbClr val="005493"/>
                </a:solidFill>
              </a:defRPr>
            </a:pPr>
            <a:r>
              <a:t>Anytime you take strangers agony into your own body, you are changed by it, refined into a vessel better able to give and receive love.</a:t>
            </a:r>
          </a:p>
          <a:p>
            <a:pPr defTabSz="502919">
              <a:spcBef>
                <a:spcPts val="300"/>
              </a:spcBef>
              <a:defRPr sz="2500">
                <a:solidFill>
                  <a:srgbClr val="005493"/>
                </a:solidFill>
              </a:defRPr>
            </a:pPr>
            <a:endParaRPr/>
          </a:p>
          <a:p>
            <a:pPr defTabSz="502919">
              <a:spcBef>
                <a:spcPts val="300"/>
              </a:spcBef>
              <a:defRPr sz="2500">
                <a:solidFill>
                  <a:srgbClr val="005493"/>
                </a:solidFill>
              </a:defRPr>
            </a:pPr>
            <a:endParaRPr/>
          </a:p>
          <a:p>
            <a:pPr defTabSz="502919">
              <a:spcBef>
                <a:spcPts val="300"/>
              </a:spcBef>
              <a:defRPr sz="2500">
                <a:solidFill>
                  <a:srgbClr val="005493"/>
                </a:solidFill>
              </a:defRPr>
            </a:pPr>
            <a:endParaRPr/>
          </a:p>
          <a:p>
            <a:pPr defTabSz="502919">
              <a:spcBef>
                <a:spcPts val="300"/>
              </a:spcBef>
              <a:defRPr sz="2500">
                <a:solidFill>
                  <a:srgbClr val="005493"/>
                </a:solidFill>
              </a:defRPr>
            </a:pPr>
            <a:endParaRPr/>
          </a:p>
          <a:p>
            <a:pPr defTabSz="502919">
              <a:spcBef>
                <a:spcPts val="300"/>
              </a:spcBef>
              <a:defRPr sz="2500">
                <a:solidFill>
                  <a:srgbClr val="005493"/>
                </a:solidFill>
              </a:defRPr>
            </a:pPr>
            <a:endParaRPr/>
          </a:p>
          <a:p>
            <a:pPr defTabSz="502919">
              <a:spcBef>
                <a:spcPts val="300"/>
              </a:spcBef>
              <a:defRPr sz="2500">
                <a:solidFill>
                  <a:srgbClr val="005493"/>
                </a:solidFill>
              </a:defRPr>
            </a:pPr>
            <a:r>
              <a:t> </a:t>
            </a:r>
          </a:p>
          <a:p>
            <a:pPr defTabSz="502919">
              <a:spcBef>
                <a:spcPts val="300"/>
              </a:spcBef>
              <a:defRPr sz="1500"/>
            </a:pPr>
            <a:endParaRPr/>
          </a:p>
          <a:p>
            <a:pPr defTabSz="502919">
              <a:spcBef>
                <a:spcPts val="300"/>
              </a:spcBef>
              <a:defRPr sz="1500"/>
            </a:pPr>
            <a:endParaRPr/>
          </a:p>
          <a:p>
            <a:pPr defTabSz="502919">
              <a:spcBef>
                <a:spcPts val="300"/>
              </a:spcBef>
              <a:defRPr sz="1500"/>
            </a:pPr>
            <a:endParaRPr/>
          </a:p>
          <a:p>
            <a:pPr defTabSz="502919">
              <a:spcBef>
                <a:spcPts val="300"/>
              </a:spcBef>
              <a:defRPr sz="1500"/>
            </a:pPr>
            <a:endParaRPr/>
          </a:p>
          <a:p>
            <a:pPr defTabSz="502919">
              <a:spcBef>
                <a:spcPts val="300"/>
              </a:spcBef>
              <a:defRPr sz="1500"/>
            </a:pPr>
            <a:endParaRPr/>
          </a:p>
          <a:p>
            <a:pPr defTabSz="502919">
              <a:spcBef>
                <a:spcPts val="300"/>
              </a:spcBef>
              <a:defRPr sz="1500"/>
            </a:pPr>
            <a:endParaRPr/>
          </a:p>
          <a:p>
            <a:pPr defTabSz="502919">
              <a:spcBef>
                <a:spcPts val="300"/>
              </a:spcBef>
              <a:defRPr sz="1500"/>
            </a:pPr>
            <a:endParaRPr/>
          </a:p>
          <a:p>
            <a:pPr defTabSz="502919">
              <a:spcBef>
                <a:spcPts val="300"/>
              </a:spcBef>
              <a:defRPr sz="1500"/>
            </a:pPr>
            <a:endParaRPr/>
          </a:p>
          <a:p>
            <a:pPr algn="ctr" defTabSz="502919">
              <a:spcBef>
                <a:spcPts val="300"/>
              </a:spcBef>
              <a:defRPr sz="1100"/>
            </a:pPr>
            <a:r>
              <a:t>Mary Karr, English Professor and author, </a:t>
            </a:r>
            <a:r>
              <a:rPr i="1"/>
              <a:t>The Liar’s Club</a:t>
            </a:r>
          </a:p>
        </p:txBody>
      </p:sp>
      <p:pic>
        <p:nvPicPr>
          <p:cNvPr id="157" name="hand-in-hand-1686811_1920.pdf" descr="hand-in-hand-1686811_1920.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1901" y="1824699"/>
            <a:ext cx="3280613" cy="424549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Vocation - The place where your deep gladness meets the world’s greatest needs.…"/>
          <p:cNvSpPr txBox="1"/>
          <p:nvPr/>
        </p:nvSpPr>
        <p:spPr>
          <a:xfrm>
            <a:off x="150062" y="220552"/>
            <a:ext cx="8843876" cy="6317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700"/>
              </a:spcBef>
              <a:defRPr sz="4300">
                <a:solidFill>
                  <a:srgbClr val="005493"/>
                </a:solidFill>
              </a:defRPr>
            </a:pPr>
            <a:r>
              <a:t>Vocation - The place where your deep gladness meets the world’s greatest needs.</a:t>
            </a:r>
          </a:p>
          <a:p>
            <a:pPr>
              <a:spcBef>
                <a:spcPts val="700"/>
              </a:spcBef>
              <a:defRPr sz="4300">
                <a:solidFill>
                  <a:srgbClr val="005493"/>
                </a:solidFill>
              </a:defRPr>
            </a:pPr>
            <a:endParaRPr/>
          </a:p>
          <a:p>
            <a:pPr>
              <a:spcBef>
                <a:spcPts val="700"/>
              </a:spcBef>
              <a:defRPr sz="5200">
                <a:solidFill>
                  <a:srgbClr val="005493"/>
                </a:solidFill>
              </a:defRPr>
            </a:pPr>
            <a:endParaRPr/>
          </a:p>
          <a:p>
            <a:pPr>
              <a:spcBef>
                <a:spcPts val="700"/>
              </a:spcBef>
              <a:defRPr sz="5200">
                <a:solidFill>
                  <a:srgbClr val="005493"/>
                </a:solidFill>
              </a:defRPr>
            </a:pPr>
            <a:endParaRPr/>
          </a:p>
          <a:p>
            <a:pPr>
              <a:spcBef>
                <a:spcPts val="700"/>
              </a:spcBef>
              <a:defRPr sz="2900"/>
            </a:pPr>
            <a:endParaRPr/>
          </a:p>
          <a:p>
            <a:pPr>
              <a:spcBef>
                <a:spcPts val="700"/>
              </a:spcBef>
              <a:defRPr sz="2900"/>
            </a:pPr>
            <a:endParaRPr/>
          </a:p>
          <a:p>
            <a:pPr>
              <a:spcBef>
                <a:spcPts val="700"/>
              </a:spcBef>
              <a:defRPr sz="2900"/>
            </a:pPr>
            <a:endParaRPr/>
          </a:p>
          <a:p>
            <a:pPr algn="ctr">
              <a:spcBef>
                <a:spcPts val="700"/>
              </a:spcBef>
              <a:defRPr sz="2300"/>
            </a:pPr>
            <a:r>
              <a:t>Frederick Buechner, </a:t>
            </a:r>
            <a:r>
              <a:rPr i="1"/>
              <a:t>Wishful Thinking: A Theological ABC</a:t>
            </a:r>
          </a:p>
        </p:txBody>
      </p:sp>
      <p:pic>
        <p:nvPicPr>
          <p:cNvPr id="160" name="Nurses-pitching-400.jpg" descr="Nurses-pitching-400.jpg"/>
          <p:cNvPicPr>
            <a:picLocks noChangeAspect="1"/>
          </p:cNvPicPr>
          <p:nvPr/>
        </p:nvPicPr>
        <p:blipFill>
          <a:blip r:embed="rId2">
            <a:extLst/>
          </a:blip>
          <a:stretch>
            <a:fillRect/>
          </a:stretch>
        </p:blipFill>
        <p:spPr>
          <a:xfrm>
            <a:off x="1600205" y="2174313"/>
            <a:ext cx="5943590" cy="396734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If one is lucky, one solitary fantasy can totally transform one million realities."/>
          <p:cNvSpPr txBox="1">
            <a:spLocks noGrp="1"/>
          </p:cNvSpPr>
          <p:nvPr>
            <p:ph type="ctrTitle"/>
          </p:nvPr>
        </p:nvSpPr>
        <p:spPr>
          <a:xfrm>
            <a:off x="685800" y="875489"/>
            <a:ext cx="7772400" cy="2724961"/>
          </a:xfrm>
          <a:prstGeom prst="rect">
            <a:avLst/>
          </a:prstGeom>
        </p:spPr>
        <p:txBody>
          <a:bodyPr/>
          <a:lstStyle>
            <a:lvl1pPr>
              <a:defRPr>
                <a:solidFill>
                  <a:srgbClr val="005493"/>
                </a:solidFill>
              </a:defRPr>
            </a:lvl1pPr>
          </a:lstStyle>
          <a:p>
            <a:r>
              <a:t>If one is lucky, one solitary fantasy can totally transform one million realities.</a:t>
            </a:r>
          </a:p>
        </p:txBody>
      </p:sp>
      <p:sp>
        <p:nvSpPr>
          <p:cNvPr id="163" name="Maya Angelou"/>
          <p:cNvSpPr txBox="1">
            <a:spLocks noGrp="1"/>
          </p:cNvSpPr>
          <p:nvPr>
            <p:ph type="subTitle" sz="quarter" idx="1"/>
          </p:nvPr>
        </p:nvSpPr>
        <p:spPr>
          <a:prstGeom prst="rect">
            <a:avLst/>
          </a:prstGeom>
        </p:spPr>
        <p:txBody>
          <a:bodyPr/>
          <a:lstStyle/>
          <a:p>
            <a:endParaRPr/>
          </a:p>
          <a:p>
            <a:r>
              <a:t>Maya Angelou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I know how you will live your day…how will you live your professional life?"/>
          <p:cNvSpPr txBox="1">
            <a:spLocks noGrp="1"/>
          </p:cNvSpPr>
          <p:nvPr>
            <p:ph type="title"/>
          </p:nvPr>
        </p:nvSpPr>
        <p:spPr>
          <a:xfrm>
            <a:off x="457200" y="228598"/>
            <a:ext cx="8229600" cy="1143004"/>
          </a:xfrm>
          <a:prstGeom prst="rect">
            <a:avLst/>
          </a:prstGeom>
        </p:spPr>
        <p:txBody>
          <a:bodyPr>
            <a:normAutofit fontScale="90000"/>
          </a:bodyPr>
          <a:lstStyle>
            <a:lvl1pPr>
              <a:defRPr sz="3600">
                <a:solidFill>
                  <a:srgbClr val="011993"/>
                </a:solidFill>
              </a:defRPr>
            </a:lvl1pPr>
          </a:lstStyle>
          <a:p>
            <a:r>
              <a:t>I know how you will live your day…how will you live your professional life?</a:t>
            </a:r>
          </a:p>
        </p:txBody>
      </p:sp>
      <p:pic>
        <p:nvPicPr>
          <p:cNvPr id="72" name="j0400456.jpeg" descr="j0400456.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852" y="1464595"/>
            <a:ext cx="7716296" cy="514228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Joy"/>
          <p:cNvSpPr txBox="1">
            <a:spLocks noGrp="1"/>
          </p:cNvSpPr>
          <p:nvPr>
            <p:ph type="ctrTitle"/>
          </p:nvPr>
        </p:nvSpPr>
        <p:spPr>
          <a:xfrm>
            <a:off x="636173" y="52134"/>
            <a:ext cx="7772401" cy="1470028"/>
          </a:xfrm>
          <a:prstGeom prst="rect">
            <a:avLst/>
          </a:prstGeom>
        </p:spPr>
        <p:txBody>
          <a:bodyPr/>
          <a:lstStyle>
            <a:lvl1pPr>
              <a:defRPr>
                <a:solidFill>
                  <a:srgbClr val="005493"/>
                </a:solidFill>
              </a:defRPr>
            </a:lvl1pPr>
          </a:lstStyle>
          <a:p>
            <a:r>
              <a:t>Joy</a:t>
            </a:r>
          </a:p>
        </p:txBody>
      </p:sp>
      <p:sp>
        <p:nvSpPr>
          <p:cNvPr id="75" name="1 a : the emotion evoked by well-being, success, or good fortune or by the prospect of possessing what one desires : delight b : the expression or exhibition of such emotion : gaiety 2 : a state of happiness or felicity : bliss  3 : a source or cause of delight…"/>
          <p:cNvSpPr txBox="1">
            <a:spLocks noGrp="1"/>
          </p:cNvSpPr>
          <p:nvPr>
            <p:ph type="subTitle" idx="1"/>
          </p:nvPr>
        </p:nvSpPr>
        <p:spPr>
          <a:xfrm>
            <a:off x="359324" y="1528429"/>
            <a:ext cx="8326099" cy="5029470"/>
          </a:xfrm>
          <a:prstGeom prst="rect">
            <a:avLst/>
          </a:prstGeom>
        </p:spPr>
        <p:txBody>
          <a:bodyPr/>
          <a:lstStyle/>
          <a:p>
            <a:pPr algn="l" defTabSz="603504">
              <a:spcBef>
                <a:spcPts val="400"/>
              </a:spcBef>
              <a:defRPr sz="2100"/>
            </a:pPr>
            <a:r>
              <a:t>1 a : the emotion evoked by well-being, success, or good fortune or by the prospect of possessing what one desires : delight</a:t>
            </a:r>
            <a:br/>
            <a:r>
              <a:t>b : the expression or exhibition of such emotion : gaiety</a:t>
            </a:r>
            <a:br/>
            <a:r>
              <a:t>2 : a state of happiness or felicity : bliss </a:t>
            </a:r>
            <a:br/>
            <a:r>
              <a:t>3 : a source or cause of delight </a:t>
            </a:r>
            <a:br/>
            <a:endParaRPr/>
          </a:p>
          <a:p>
            <a:pPr defTabSz="603504">
              <a:spcBef>
                <a:spcPts val="400"/>
              </a:spcBef>
              <a:defRPr sz="2100"/>
            </a:pPr>
            <a:r>
              <a:t>Synonyms</a:t>
            </a:r>
          </a:p>
          <a:p>
            <a:pPr defTabSz="603504">
              <a:spcBef>
                <a:spcPts val="400"/>
              </a:spcBef>
              <a:defRPr sz="2100"/>
            </a:pPr>
            <a:br/>
            <a:r>
              <a:t>beatitude, blessedness, bliss, blissfulness, felicity, gladness, happiness </a:t>
            </a:r>
          </a:p>
          <a:p>
            <a:pPr defTabSz="603504">
              <a:spcBef>
                <a:spcPts val="400"/>
              </a:spcBef>
              <a:defRPr sz="2100"/>
            </a:pPr>
            <a:endParaRPr/>
          </a:p>
          <a:p>
            <a:pPr defTabSz="603504">
              <a:spcBef>
                <a:spcPts val="400"/>
              </a:spcBef>
              <a:defRPr sz="2100"/>
            </a:pPr>
            <a:r>
              <a:t>Antonyms</a:t>
            </a:r>
          </a:p>
          <a:p>
            <a:pPr defTabSz="603504">
              <a:spcBef>
                <a:spcPts val="400"/>
              </a:spcBef>
              <a:defRPr sz="2100"/>
            </a:pPr>
            <a:br/>
            <a:r>
              <a:t>calamity, ill-being, misery, sadness, unhappiness, wretchedness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Nobility (n.)"/>
          <p:cNvSpPr txBox="1">
            <a:spLocks noGrp="1"/>
          </p:cNvSpPr>
          <p:nvPr>
            <p:ph type="ctrTitle"/>
          </p:nvPr>
        </p:nvSpPr>
        <p:spPr>
          <a:xfrm>
            <a:off x="685800" y="400750"/>
            <a:ext cx="7772400" cy="1470028"/>
          </a:xfrm>
          <a:prstGeom prst="rect">
            <a:avLst/>
          </a:prstGeom>
        </p:spPr>
        <p:txBody>
          <a:bodyPr/>
          <a:lstStyle>
            <a:lvl1pPr>
              <a:defRPr>
                <a:solidFill>
                  <a:srgbClr val="005493"/>
                </a:solidFill>
              </a:defRPr>
            </a:lvl1pPr>
          </a:lstStyle>
          <a:p>
            <a:r>
              <a:t>Nobility (n.)</a:t>
            </a:r>
          </a:p>
        </p:txBody>
      </p:sp>
      <p:sp>
        <p:nvSpPr>
          <p:cNvPr id="78" name="The state of being in one’s character, mind, birthright, rank. Associated with dignity, goodness and courage.…"/>
          <p:cNvSpPr txBox="1">
            <a:spLocks noGrp="1"/>
          </p:cNvSpPr>
          <p:nvPr>
            <p:ph type="subTitle" idx="1"/>
          </p:nvPr>
        </p:nvSpPr>
        <p:spPr>
          <a:xfrm>
            <a:off x="217018" y="1767684"/>
            <a:ext cx="8709964" cy="3799571"/>
          </a:xfrm>
          <a:prstGeom prst="rect">
            <a:avLst/>
          </a:prstGeom>
        </p:spPr>
        <p:txBody>
          <a:bodyPr/>
          <a:lstStyle/>
          <a:p>
            <a:pPr>
              <a:defRPr sz="4000"/>
            </a:pPr>
            <a:endParaRPr/>
          </a:p>
          <a:p>
            <a:pPr>
              <a:defRPr sz="4000"/>
            </a:pPr>
            <a:r>
              <a:t>The state of being in one’s character, mind, birthright, rank. Associated with dignity, goodness and courage.</a:t>
            </a:r>
          </a:p>
          <a:p>
            <a:pPr>
              <a:defRPr sz="3600"/>
            </a:pPr>
            <a:endParaRPr/>
          </a:p>
          <a:p>
            <a:pPr>
              <a:defRPr sz="2600"/>
            </a:pPr>
            <a:r>
              <a:t>The Joy of Nursing: reclaiming our nobility (Adams)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Image of Nursing"/>
          <p:cNvSpPr txBox="1">
            <a:spLocks noGrp="1"/>
          </p:cNvSpPr>
          <p:nvPr>
            <p:ph type="ctrTitle"/>
          </p:nvPr>
        </p:nvSpPr>
        <p:spPr>
          <a:xfrm>
            <a:off x="685800" y="-14908"/>
            <a:ext cx="7772400" cy="1470028"/>
          </a:xfrm>
          <a:prstGeom prst="rect">
            <a:avLst/>
          </a:prstGeom>
        </p:spPr>
        <p:txBody>
          <a:bodyPr/>
          <a:lstStyle>
            <a:lvl1pPr>
              <a:defRPr>
                <a:solidFill>
                  <a:srgbClr val="005493"/>
                </a:solidFill>
              </a:defRPr>
            </a:lvl1pPr>
          </a:lstStyle>
          <a:p>
            <a:r>
              <a:t>Image of Nursing</a:t>
            </a:r>
          </a:p>
        </p:txBody>
      </p:sp>
      <p:pic>
        <p:nvPicPr>
          <p:cNvPr id="81" name="sexynurse.jpg" descr="sexynurs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8984" y="1651618"/>
            <a:ext cx="2783707" cy="4191277"/>
          </a:xfrm>
          <a:prstGeom prst="rect">
            <a:avLst/>
          </a:prstGeom>
          <a:ln w="12700">
            <a:miter lim="400000"/>
          </a:ln>
        </p:spPr>
      </p:pic>
      <p:grpSp>
        <p:nvGrpSpPr>
          <p:cNvPr id="84" name="Image Gallery"/>
          <p:cNvGrpSpPr/>
          <p:nvPr/>
        </p:nvGrpSpPr>
        <p:grpSpPr>
          <a:xfrm>
            <a:off x="889000" y="1708007"/>
            <a:ext cx="4346040" cy="4603894"/>
            <a:chOff x="0" y="0"/>
            <a:chExt cx="4346039" cy="4603893"/>
          </a:xfrm>
        </p:grpSpPr>
        <p:pic>
          <p:nvPicPr>
            <p:cNvPr id="82" name="top-nursing-schools1.pdf" descr="top-nursing-schools1.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346040" cy="3849373"/>
            </a:xfrm>
            <a:prstGeom prst="rect">
              <a:avLst/>
            </a:prstGeom>
            <a:ln w="12700" cap="flat">
              <a:noFill/>
              <a:miter lim="400000"/>
            </a:ln>
            <a:effectLst/>
          </p:spPr>
        </p:pic>
        <p:sp>
          <p:nvSpPr>
            <p:cNvPr id="83" name="Likely to get either image when searching for “nurse”."/>
            <p:cNvSpPr txBox="1"/>
            <p:nvPr/>
          </p:nvSpPr>
          <p:spPr>
            <a:xfrm>
              <a:off x="0" y="3925571"/>
              <a:ext cx="4346040" cy="6783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spAutoFit/>
            </a:bodyPr>
            <a:lstStyle/>
            <a:p>
              <a:r>
                <a:t>Likely to get either image when searching for “nurse”.</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https://www.youtube.com/watch?v=gTMuh6AF3A0"/>
          <p:cNvSpPr txBox="1">
            <a:spLocks noGrp="1"/>
          </p:cNvSpPr>
          <p:nvPr>
            <p:ph type="subTitle" idx="1"/>
          </p:nvPr>
        </p:nvSpPr>
        <p:spPr>
          <a:xfrm>
            <a:off x="1478865" y="2561133"/>
            <a:ext cx="6400803" cy="4230783"/>
          </a:xfrm>
          <a:prstGeom prst="rect">
            <a:avLst/>
          </a:prstGeom>
        </p:spPr>
        <p:txBody>
          <a:bodyPr/>
          <a:lstStyle>
            <a:lvl1pPr>
              <a:defRPr u="sng">
                <a:solidFill>
                  <a:srgbClr val="0000FF"/>
                </a:solidFill>
                <a:uFill>
                  <a:solidFill>
                    <a:srgbClr val="0000FF"/>
                  </a:solidFill>
                </a:uFill>
                <a:hlinkClick r:id="rId2"/>
              </a:defRPr>
            </a:lvl1pPr>
          </a:lstStyle>
          <a:p>
            <a:r>
              <a:rPr>
                <a:hlinkClick r:id="rId2"/>
              </a:rPr>
              <a:t>https://www.youtube.com/watch?v=gTMuh6AF3A0</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Table"/>
          <p:cNvGraphicFramePr/>
          <p:nvPr/>
        </p:nvGraphicFramePr>
        <p:xfrm>
          <a:off x="16897" y="-80193"/>
          <a:ext cx="9329289" cy="7600054"/>
        </p:xfrm>
        <a:graphic>
          <a:graphicData uri="http://schemas.openxmlformats.org/drawingml/2006/table">
            <a:tbl>
              <a:tblPr bandRow="1">
                <a:tableStyleId>{4C3C2611-4C71-4FC5-86AE-919BDF0F9419}</a:tableStyleId>
              </a:tblPr>
              <a:tblGrid>
                <a:gridCol w="2994318">
                  <a:extLst>
                    <a:ext uri="{9D8B030D-6E8A-4147-A177-3AD203B41FA5}">
                      <a16:colId xmlns:a16="http://schemas.microsoft.com/office/drawing/2014/main" val="20000"/>
                    </a:ext>
                  </a:extLst>
                </a:gridCol>
                <a:gridCol w="1601954">
                  <a:extLst>
                    <a:ext uri="{9D8B030D-6E8A-4147-A177-3AD203B41FA5}">
                      <a16:colId xmlns:a16="http://schemas.microsoft.com/office/drawing/2014/main" val="20001"/>
                    </a:ext>
                  </a:extLst>
                </a:gridCol>
                <a:gridCol w="933568">
                  <a:extLst>
                    <a:ext uri="{9D8B030D-6E8A-4147-A177-3AD203B41FA5}">
                      <a16:colId xmlns:a16="http://schemas.microsoft.com/office/drawing/2014/main" val="20002"/>
                    </a:ext>
                  </a:extLst>
                </a:gridCol>
                <a:gridCol w="1407061">
                  <a:extLst>
                    <a:ext uri="{9D8B030D-6E8A-4147-A177-3AD203B41FA5}">
                      <a16:colId xmlns:a16="http://schemas.microsoft.com/office/drawing/2014/main" val="20003"/>
                    </a:ext>
                  </a:extLst>
                </a:gridCol>
                <a:gridCol w="862000">
                  <a:extLst>
                    <a:ext uri="{9D8B030D-6E8A-4147-A177-3AD203B41FA5}">
                      <a16:colId xmlns:a16="http://schemas.microsoft.com/office/drawing/2014/main" val="20004"/>
                    </a:ext>
                  </a:extLst>
                </a:gridCol>
                <a:gridCol w="1530387">
                  <a:extLst>
                    <a:ext uri="{9D8B030D-6E8A-4147-A177-3AD203B41FA5}">
                      <a16:colId xmlns:a16="http://schemas.microsoft.com/office/drawing/2014/main" val="20005"/>
                    </a:ext>
                  </a:extLst>
                </a:gridCol>
              </a:tblGrid>
              <a:tr h="435985">
                <a:tc>
                  <a:txBody>
                    <a:bodyPr/>
                    <a:lstStyle/>
                    <a:p>
                      <a:pPr algn="l">
                        <a:defRPr sz="2400"/>
                      </a:pPr>
                      <a:endParaRPr/>
                    </a:p>
                  </a:txBody>
                  <a:tcPr marL="0" marR="0" marT="0" marB="0" horzOverflow="overflow"/>
                </a:tc>
                <a:tc>
                  <a:txBody>
                    <a:bodyPr/>
                    <a:lstStyle/>
                    <a:p>
                      <a:pPr algn="l" defTabSz="457200">
                        <a:defRPr sz="1800"/>
                      </a:pPr>
                      <a:r>
                        <a:rPr sz="1400" b="1">
                          <a:solidFill>
                            <a:srgbClr val="404040"/>
                          </a:solidFill>
                          <a:latin typeface="+mj-lt"/>
                          <a:ea typeface="+mj-ea"/>
                          <a:cs typeface="+mj-cs"/>
                          <a:sym typeface="Helvetica"/>
                        </a:rPr>
                        <a:t>Very High</a:t>
                      </a:r>
                    </a:p>
                  </a:txBody>
                  <a:tcPr marL="38100" marR="38100" marT="38100" marB="38100" anchor="b" horzOverflow="overflow"/>
                </a:tc>
                <a:tc>
                  <a:txBody>
                    <a:bodyPr/>
                    <a:lstStyle/>
                    <a:p>
                      <a:pPr algn="l" defTabSz="457200">
                        <a:defRPr sz="1800"/>
                      </a:pPr>
                      <a:r>
                        <a:rPr sz="1400" b="1">
                          <a:solidFill>
                            <a:srgbClr val="404040"/>
                          </a:solidFill>
                          <a:latin typeface="+mj-lt"/>
                          <a:ea typeface="+mj-ea"/>
                          <a:cs typeface="+mj-cs"/>
                          <a:sym typeface="Helvetica"/>
                        </a:rPr>
                        <a:t>High</a:t>
                      </a:r>
                    </a:p>
                  </a:txBody>
                  <a:tcPr marL="38100" marR="38100" marT="38100" marB="38100" anchor="b" horzOverflow="overflow"/>
                </a:tc>
                <a:tc>
                  <a:txBody>
                    <a:bodyPr/>
                    <a:lstStyle/>
                    <a:p>
                      <a:pPr algn="l" defTabSz="457200">
                        <a:defRPr sz="1800"/>
                      </a:pPr>
                      <a:r>
                        <a:rPr sz="1400" b="1">
                          <a:solidFill>
                            <a:srgbClr val="404040"/>
                          </a:solidFill>
                          <a:latin typeface="+mj-lt"/>
                          <a:ea typeface="+mj-ea"/>
                          <a:cs typeface="+mj-cs"/>
                          <a:sym typeface="Helvetica"/>
                        </a:rPr>
                        <a:t>Average</a:t>
                      </a:r>
                    </a:p>
                  </a:txBody>
                  <a:tcPr marL="38100" marR="38100" marT="38100" marB="38100" anchor="b" horzOverflow="overflow"/>
                </a:tc>
                <a:tc>
                  <a:txBody>
                    <a:bodyPr/>
                    <a:lstStyle/>
                    <a:p>
                      <a:pPr algn="l" defTabSz="457200">
                        <a:defRPr sz="1800"/>
                      </a:pPr>
                      <a:r>
                        <a:rPr sz="1400" b="1">
                          <a:solidFill>
                            <a:srgbClr val="404040"/>
                          </a:solidFill>
                          <a:latin typeface="+mj-lt"/>
                          <a:ea typeface="+mj-ea"/>
                          <a:cs typeface="+mj-cs"/>
                          <a:sym typeface="Helvetica"/>
                        </a:rPr>
                        <a:t>Low</a:t>
                      </a:r>
                    </a:p>
                  </a:txBody>
                  <a:tcPr marL="38100" marR="38100" marT="38100" marB="38100" anchor="b" horzOverflow="overflow"/>
                </a:tc>
                <a:tc>
                  <a:txBody>
                    <a:bodyPr/>
                    <a:lstStyle/>
                    <a:p>
                      <a:pPr algn="l" defTabSz="457200">
                        <a:defRPr sz="1800"/>
                      </a:pPr>
                      <a:r>
                        <a:rPr sz="1400" b="1">
                          <a:solidFill>
                            <a:srgbClr val="404040"/>
                          </a:solidFill>
                          <a:latin typeface="+mj-lt"/>
                          <a:ea typeface="+mj-ea"/>
                          <a:cs typeface="+mj-cs"/>
                          <a:sym typeface="Helvetica"/>
                        </a:rPr>
                        <a:t>Very Low</a:t>
                      </a:r>
                    </a:p>
                  </a:txBody>
                  <a:tcPr marL="38100" marR="38100" marT="38100" marB="38100" anchor="b" horzOverflow="overflow"/>
                </a:tc>
                <a:extLst>
                  <a:ext uri="{0D108BD9-81ED-4DB2-BD59-A6C34878D82A}">
                    <a16:rowId xmlns:a16="http://schemas.microsoft.com/office/drawing/2014/main" val="10000"/>
                  </a:ext>
                </a:extLst>
              </a:tr>
              <a:tr h="435985">
                <a:tc>
                  <a:txBody>
                    <a:bodyPr/>
                    <a:lstStyle/>
                    <a:p>
                      <a:pPr algn="l">
                        <a:defRPr sz="2400"/>
                      </a:pPr>
                      <a:endParaRPr/>
                    </a:p>
                  </a:txBody>
                  <a:tcPr marL="0" marR="0" marT="0" marB="0" horzOverflow="overflow"/>
                </a:tc>
                <a:tc>
                  <a:txBody>
                    <a:bodyPr/>
                    <a:lstStyle/>
                    <a:p>
                      <a:pPr algn="ctr" defTabSz="457200">
                        <a:defRPr sz="1800"/>
                      </a:pPr>
                      <a:r>
                        <a:rPr sz="1400">
                          <a:solidFill>
                            <a:srgbClr val="404040"/>
                          </a:solidFill>
                          <a:latin typeface="+mj-lt"/>
                          <a:ea typeface="+mj-ea"/>
                          <a:cs typeface="+mj-cs"/>
                          <a:sym typeface="Helvetica"/>
                        </a:rPr>
                        <a:t>%</a:t>
                      </a:r>
                    </a:p>
                  </a:txBody>
                  <a:tcPr marL="38100" marR="38100" marT="38100" marB="38100" anchor="b" horzOverflow="overflow"/>
                </a:tc>
                <a:tc>
                  <a:txBody>
                    <a:bodyPr/>
                    <a:lstStyle/>
                    <a:p>
                      <a:pPr algn="ctr" defTabSz="457200">
                        <a:defRPr sz="1800"/>
                      </a:pPr>
                      <a:r>
                        <a:rPr sz="1400">
                          <a:solidFill>
                            <a:srgbClr val="404040"/>
                          </a:solidFill>
                          <a:latin typeface="+mj-lt"/>
                          <a:ea typeface="+mj-ea"/>
                          <a:cs typeface="+mj-cs"/>
                          <a:sym typeface="Helvetica"/>
                        </a:rPr>
                        <a:t>%</a:t>
                      </a:r>
                    </a:p>
                  </a:txBody>
                  <a:tcPr marL="38100" marR="38100" marT="38100" marB="38100" anchor="b" horzOverflow="overflow"/>
                </a:tc>
                <a:tc>
                  <a:txBody>
                    <a:bodyPr/>
                    <a:lstStyle/>
                    <a:p>
                      <a:pPr algn="ctr" defTabSz="457200">
                        <a:defRPr sz="1800"/>
                      </a:pPr>
                      <a:r>
                        <a:rPr sz="1400">
                          <a:solidFill>
                            <a:srgbClr val="404040"/>
                          </a:solidFill>
                          <a:latin typeface="+mj-lt"/>
                          <a:ea typeface="+mj-ea"/>
                          <a:cs typeface="+mj-cs"/>
                          <a:sym typeface="Helvetica"/>
                        </a:rPr>
                        <a:t>%</a:t>
                      </a:r>
                    </a:p>
                  </a:txBody>
                  <a:tcPr marL="38100" marR="38100" marT="38100" marB="38100" anchor="b" horzOverflow="overflow"/>
                </a:tc>
                <a:tc>
                  <a:txBody>
                    <a:bodyPr/>
                    <a:lstStyle/>
                    <a:p>
                      <a:pPr algn="ctr" defTabSz="457200">
                        <a:defRPr sz="1800"/>
                      </a:pPr>
                      <a:r>
                        <a:rPr sz="1400">
                          <a:solidFill>
                            <a:srgbClr val="404040"/>
                          </a:solidFill>
                          <a:latin typeface="+mj-lt"/>
                          <a:ea typeface="+mj-ea"/>
                          <a:cs typeface="+mj-cs"/>
                          <a:sym typeface="Helvetica"/>
                        </a:rPr>
                        <a:t>%</a:t>
                      </a:r>
                    </a:p>
                  </a:txBody>
                  <a:tcPr marL="38100" marR="38100" marT="38100" marB="38100" anchor="b" horzOverflow="overflow"/>
                </a:tc>
                <a:tc>
                  <a:txBody>
                    <a:bodyPr/>
                    <a:lstStyle/>
                    <a:p>
                      <a:pPr algn="ctr" defTabSz="457200">
                        <a:defRPr sz="1800"/>
                      </a:pPr>
                      <a:r>
                        <a:rPr sz="1400">
                          <a:solidFill>
                            <a:srgbClr val="404040"/>
                          </a:solidFill>
                          <a:latin typeface="+mj-lt"/>
                          <a:ea typeface="+mj-ea"/>
                          <a:cs typeface="+mj-cs"/>
                          <a:sym typeface="Helvetica"/>
                        </a:rPr>
                        <a:t>%</a:t>
                      </a:r>
                    </a:p>
                  </a:txBody>
                  <a:tcPr marL="38100" marR="38100" marT="38100" marB="38100" anchor="b" horzOverflow="overflow"/>
                </a:tc>
                <a:extLst>
                  <a:ext uri="{0D108BD9-81ED-4DB2-BD59-A6C34878D82A}">
                    <a16:rowId xmlns:a16="http://schemas.microsoft.com/office/drawing/2014/main" val="10001"/>
                  </a:ext>
                </a:extLst>
              </a:tr>
              <a:tr h="305822">
                <a:tc>
                  <a:txBody>
                    <a:bodyPr/>
                    <a:lstStyle/>
                    <a:p>
                      <a:pPr algn="l" defTabSz="457200">
                        <a:defRPr sz="1800"/>
                      </a:pPr>
                      <a:r>
                        <a:rPr sz="1400">
                          <a:solidFill>
                            <a:srgbClr val="404040"/>
                          </a:solidFill>
                          <a:latin typeface="+mj-lt"/>
                          <a:ea typeface="+mj-ea"/>
                          <a:cs typeface="+mj-cs"/>
                          <a:sym typeface="Helvetica"/>
                        </a:rPr>
                        <a:t>Nurses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27</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55</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a:t>
                      </a:r>
                    </a:p>
                  </a:txBody>
                  <a:tcPr marL="38100" marR="38100" marT="38100" marB="38100" horzOverflow="overflow"/>
                </a:tc>
                <a:extLst>
                  <a:ext uri="{0D108BD9-81ED-4DB2-BD59-A6C34878D82A}">
                    <a16:rowId xmlns:a16="http://schemas.microsoft.com/office/drawing/2014/main" val="10002"/>
                  </a:ext>
                </a:extLst>
              </a:tr>
              <a:tr h="305822">
                <a:tc>
                  <a:txBody>
                    <a:bodyPr/>
                    <a:lstStyle/>
                    <a:p>
                      <a:pPr algn="l" defTabSz="457200">
                        <a:defRPr sz="1800"/>
                      </a:pPr>
                      <a:r>
                        <a:rPr sz="1400">
                          <a:solidFill>
                            <a:srgbClr val="404040"/>
                          </a:solidFill>
                          <a:latin typeface="+mj-lt"/>
                          <a:ea typeface="+mj-ea"/>
                          <a:cs typeface="+mj-cs"/>
                          <a:sym typeface="Helvetica"/>
                        </a:rPr>
                        <a:t>Military officers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22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24</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a:t>
                      </a:r>
                    </a:p>
                  </a:txBody>
                  <a:tcPr marL="38100" marR="38100" marT="38100" marB="38100" horzOverflow="overflow"/>
                </a:tc>
                <a:extLst>
                  <a:ext uri="{0D108BD9-81ED-4DB2-BD59-A6C34878D82A}">
                    <a16:rowId xmlns:a16="http://schemas.microsoft.com/office/drawing/2014/main" val="10003"/>
                  </a:ext>
                </a:extLst>
              </a:tr>
              <a:tr h="305822">
                <a:tc>
                  <a:txBody>
                    <a:bodyPr/>
                    <a:lstStyle/>
                    <a:p>
                      <a:pPr algn="l" defTabSz="457200">
                        <a:defRPr sz="1800"/>
                      </a:pPr>
                      <a:r>
                        <a:rPr sz="1400">
                          <a:solidFill>
                            <a:srgbClr val="404040"/>
                          </a:solidFill>
                          <a:latin typeface="+mj-lt"/>
                          <a:ea typeface="+mj-ea"/>
                          <a:cs typeface="+mj-cs"/>
                          <a:sym typeface="Helvetica"/>
                        </a:rPr>
                        <a:t>Grade school teachers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20</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27</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a:t>
                      </a:r>
                    </a:p>
                  </a:txBody>
                  <a:tcPr marL="38100" marR="38100" marT="38100" marB="38100" horzOverflow="overflow"/>
                </a:tc>
                <a:extLst>
                  <a:ext uri="{0D108BD9-81ED-4DB2-BD59-A6C34878D82A}">
                    <a16:rowId xmlns:a16="http://schemas.microsoft.com/office/drawing/2014/main" val="10004"/>
                  </a:ext>
                </a:extLst>
              </a:tr>
              <a:tr h="305822">
                <a:tc>
                  <a:txBody>
                    <a:bodyPr/>
                    <a:lstStyle/>
                    <a:p>
                      <a:pPr algn="l" defTabSz="457200">
                        <a:defRPr sz="1800"/>
                      </a:pPr>
                      <a:r>
                        <a:rPr sz="1400">
                          <a:solidFill>
                            <a:srgbClr val="404040"/>
                          </a:solidFill>
                          <a:latin typeface="+mj-lt"/>
                          <a:ea typeface="+mj-ea"/>
                          <a:cs typeface="+mj-cs"/>
                          <a:sym typeface="Helvetica"/>
                        </a:rPr>
                        <a:t>Medical doctors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16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a:t>
                      </a:r>
                    </a:p>
                  </a:txBody>
                  <a:tcPr marL="38100" marR="38100" marT="38100" marB="38100" horzOverflow="overflow"/>
                </a:tc>
                <a:extLst>
                  <a:ext uri="{0D108BD9-81ED-4DB2-BD59-A6C34878D82A}">
                    <a16:rowId xmlns:a16="http://schemas.microsoft.com/office/drawing/2014/main" val="10005"/>
                  </a:ext>
                </a:extLst>
              </a:tr>
              <a:tr h="305822">
                <a:tc>
                  <a:txBody>
                    <a:bodyPr/>
                    <a:lstStyle/>
                    <a:p>
                      <a:pPr algn="l" defTabSz="457200">
                        <a:defRPr sz="1800"/>
                      </a:pPr>
                      <a:r>
                        <a:rPr sz="1400">
                          <a:solidFill>
                            <a:srgbClr val="404040"/>
                          </a:solidFill>
                          <a:latin typeface="+mj-lt"/>
                          <a:ea typeface="+mj-ea"/>
                          <a:cs typeface="+mj-cs"/>
                          <a:sym typeface="Helvetica"/>
                        </a:rPr>
                        <a:t>Pharmacists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13</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5</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a:t>
                      </a:r>
                    </a:p>
                  </a:txBody>
                  <a:tcPr marL="38100" marR="38100" marT="38100" marB="38100" horzOverflow="overflow"/>
                </a:tc>
                <a:extLst>
                  <a:ext uri="{0D108BD9-81ED-4DB2-BD59-A6C34878D82A}">
                    <a16:rowId xmlns:a16="http://schemas.microsoft.com/office/drawing/2014/main" val="10006"/>
                  </a:ext>
                </a:extLst>
              </a:tr>
              <a:tr h="305822">
                <a:tc>
                  <a:txBody>
                    <a:bodyPr/>
                    <a:lstStyle/>
                    <a:p>
                      <a:pPr algn="l" defTabSz="457200">
                        <a:defRPr sz="1800"/>
                      </a:pPr>
                      <a:r>
                        <a:rPr sz="1400">
                          <a:solidFill>
                            <a:srgbClr val="404040"/>
                          </a:solidFill>
                          <a:latin typeface="+mj-lt"/>
                          <a:ea typeface="+mj-ea"/>
                          <a:cs typeface="+mj-cs"/>
                          <a:sym typeface="Helvetica"/>
                        </a:rPr>
                        <a:t>Police officers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16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40</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8</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a:t>
                      </a:r>
                    </a:p>
                  </a:txBody>
                  <a:tcPr marL="38100" marR="38100" marT="38100" marB="38100" horzOverflow="overflow"/>
                </a:tc>
                <a:extLst>
                  <a:ext uri="{0D108BD9-81ED-4DB2-BD59-A6C34878D82A}">
                    <a16:rowId xmlns:a16="http://schemas.microsoft.com/office/drawing/2014/main" val="10007"/>
                  </a:ext>
                </a:extLst>
              </a:tr>
              <a:tr h="305822">
                <a:tc>
                  <a:txBody>
                    <a:bodyPr/>
                    <a:lstStyle/>
                    <a:p>
                      <a:pPr algn="l" defTabSz="457200">
                        <a:defRPr sz="1800"/>
                      </a:pPr>
                      <a:r>
                        <a:rPr sz="1400">
                          <a:solidFill>
                            <a:srgbClr val="404040"/>
                          </a:solidFill>
                          <a:latin typeface="+mj-lt"/>
                          <a:ea typeface="+mj-ea"/>
                          <a:cs typeface="+mj-cs"/>
                          <a:sym typeface="Helvetica"/>
                        </a:rPr>
                        <a:t>Day care providers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8</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38</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43</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5</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a:t>
                      </a:r>
                    </a:p>
                  </a:txBody>
                  <a:tcPr marL="38100" marR="38100" marT="38100" marB="38100" horzOverflow="overflow"/>
                </a:tc>
                <a:extLst>
                  <a:ext uri="{0D108BD9-81ED-4DB2-BD59-A6C34878D82A}">
                    <a16:rowId xmlns:a16="http://schemas.microsoft.com/office/drawing/2014/main" val="10008"/>
                  </a:ext>
                </a:extLst>
              </a:tr>
              <a:tr h="305822">
                <a:tc>
                  <a:txBody>
                    <a:bodyPr/>
                    <a:lstStyle/>
                    <a:p>
                      <a:pPr algn="l" defTabSz="457200">
                        <a:defRPr sz="1800"/>
                      </a:pPr>
                      <a:r>
                        <a:rPr sz="1400">
                          <a:solidFill>
                            <a:srgbClr val="404040"/>
                          </a:solidFill>
                          <a:latin typeface="+mj-lt"/>
                          <a:ea typeface="+mj-ea"/>
                          <a:cs typeface="+mj-cs"/>
                          <a:sym typeface="Helvetica"/>
                        </a:rPr>
                        <a:t>Judges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7</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a:t>
                      </a:r>
                    </a:p>
                  </a:txBody>
                  <a:tcPr marL="38100" marR="38100" marT="38100" marB="38100" horzOverflow="overflow"/>
                </a:tc>
                <a:extLst>
                  <a:ext uri="{0D108BD9-81ED-4DB2-BD59-A6C34878D82A}">
                    <a16:rowId xmlns:a16="http://schemas.microsoft.com/office/drawing/2014/main" val="10009"/>
                  </a:ext>
                </a:extLst>
              </a:tr>
              <a:tr h="305822">
                <a:tc>
                  <a:txBody>
                    <a:bodyPr/>
                    <a:lstStyle/>
                    <a:p>
                      <a:pPr algn="l" defTabSz="457200">
                        <a:defRPr sz="1800"/>
                      </a:pPr>
                      <a:r>
                        <a:rPr sz="1400">
                          <a:solidFill>
                            <a:srgbClr val="404040"/>
                          </a:solidFill>
                          <a:latin typeface="+mj-lt"/>
                          <a:ea typeface="+mj-ea"/>
                          <a:cs typeface="+mj-cs"/>
                          <a:sym typeface="Helvetica"/>
                        </a:rPr>
                        <a:t>Clergy</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11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10</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a:t>
                      </a:r>
                    </a:p>
                  </a:txBody>
                  <a:tcPr marL="38100" marR="38100" marT="38100" marB="38100" horzOverflow="overflow"/>
                </a:tc>
                <a:extLst>
                  <a:ext uri="{0D108BD9-81ED-4DB2-BD59-A6C34878D82A}">
                    <a16:rowId xmlns:a16="http://schemas.microsoft.com/office/drawing/2014/main" val="10010"/>
                  </a:ext>
                </a:extLst>
              </a:tr>
              <a:tr h="305822">
                <a:tc>
                  <a:txBody>
                    <a:bodyPr/>
                    <a:lstStyle/>
                    <a:p>
                      <a:pPr algn="l" defTabSz="457200">
                        <a:defRPr sz="1800"/>
                      </a:pPr>
                      <a:r>
                        <a:rPr sz="1400">
                          <a:solidFill>
                            <a:srgbClr val="404040"/>
                          </a:solidFill>
                          <a:latin typeface="+mj-lt"/>
                          <a:ea typeface="+mj-ea"/>
                          <a:cs typeface="+mj-cs"/>
                          <a:sym typeface="Helvetica"/>
                        </a:rPr>
                        <a:t>Auto mechanics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5</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27</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53</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a:t>
                      </a:r>
                    </a:p>
                  </a:txBody>
                  <a:tcPr marL="38100" marR="38100" marT="38100" marB="38100" horzOverflow="overflow"/>
                </a:tc>
                <a:extLst>
                  <a:ext uri="{0D108BD9-81ED-4DB2-BD59-A6C34878D82A}">
                    <a16:rowId xmlns:a16="http://schemas.microsoft.com/office/drawing/2014/main" val="10011"/>
                  </a:ext>
                </a:extLst>
              </a:tr>
              <a:tr h="305822">
                <a:tc>
                  <a:txBody>
                    <a:bodyPr/>
                    <a:lstStyle/>
                    <a:p>
                      <a:pPr algn="l" defTabSz="457200">
                        <a:defRPr sz="1800"/>
                      </a:pPr>
                      <a:r>
                        <a:rPr sz="1400">
                          <a:solidFill>
                            <a:srgbClr val="404040"/>
                          </a:solidFill>
                          <a:latin typeface="+mj-lt"/>
                          <a:ea typeface="+mj-ea"/>
                          <a:cs typeface="+mj-cs"/>
                          <a:sym typeface="Helvetica"/>
                        </a:rPr>
                        <a:t>Nursing home operators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5</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48</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18</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a:t>
                      </a:r>
                    </a:p>
                  </a:txBody>
                  <a:tcPr marL="38100" marR="38100" marT="38100" marB="38100" horzOverflow="overflow"/>
                </a:tc>
                <a:extLst>
                  <a:ext uri="{0D108BD9-81ED-4DB2-BD59-A6C34878D82A}">
                    <a16:rowId xmlns:a16="http://schemas.microsoft.com/office/drawing/2014/main" val="10012"/>
                  </a:ext>
                </a:extLst>
              </a:tr>
              <a:tr h="305822">
                <a:tc>
                  <a:txBody>
                    <a:bodyPr/>
                    <a:lstStyle/>
                    <a:p>
                      <a:pPr algn="l" defTabSz="457200">
                        <a:defRPr sz="1800"/>
                      </a:pPr>
                      <a:r>
                        <a:rPr sz="1400">
                          <a:solidFill>
                            <a:srgbClr val="404040"/>
                          </a:solidFill>
                          <a:latin typeface="+mj-lt"/>
                          <a:ea typeface="+mj-ea"/>
                          <a:cs typeface="+mj-cs"/>
                          <a:sym typeface="Helvetica"/>
                        </a:rPr>
                        <a:t>Newspaper reporters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5</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20</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14</a:t>
                      </a:r>
                    </a:p>
                  </a:txBody>
                  <a:tcPr marL="38100" marR="38100" marT="38100" marB="38100" horzOverflow="overflow"/>
                </a:tc>
                <a:extLst>
                  <a:ext uri="{0D108BD9-81ED-4DB2-BD59-A6C34878D82A}">
                    <a16:rowId xmlns:a16="http://schemas.microsoft.com/office/drawing/2014/main" val="10013"/>
                  </a:ext>
                </a:extLst>
              </a:tr>
              <a:tr h="305822">
                <a:tc>
                  <a:txBody>
                    <a:bodyPr/>
                    <a:lstStyle/>
                    <a:p>
                      <a:pPr algn="l" defTabSz="457200">
                        <a:defRPr sz="1800"/>
                      </a:pPr>
                      <a:r>
                        <a:rPr sz="1400">
                          <a:solidFill>
                            <a:srgbClr val="404040"/>
                          </a:solidFill>
                          <a:latin typeface="+mj-lt"/>
                          <a:ea typeface="+mj-ea"/>
                          <a:cs typeface="+mj-cs"/>
                          <a:sym typeface="Helvetica"/>
                        </a:rPr>
                        <a:t>Bankers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4</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54</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5</a:t>
                      </a:r>
                    </a:p>
                  </a:txBody>
                  <a:tcPr marL="38100" marR="38100" marT="38100" marB="38100" horzOverflow="overflow"/>
                </a:tc>
                <a:extLst>
                  <a:ext uri="{0D108BD9-81ED-4DB2-BD59-A6C34878D82A}">
                    <a16:rowId xmlns:a16="http://schemas.microsoft.com/office/drawing/2014/main" val="10014"/>
                  </a:ext>
                </a:extLst>
              </a:tr>
              <a:tr h="305822">
                <a:tc>
                  <a:txBody>
                    <a:bodyPr/>
                    <a:lstStyle/>
                    <a:p>
                      <a:pPr algn="l" defTabSz="457200">
                        <a:defRPr sz="1800"/>
                      </a:pPr>
                      <a:r>
                        <a:rPr sz="1400">
                          <a:solidFill>
                            <a:srgbClr val="404040"/>
                          </a:solidFill>
                          <a:latin typeface="+mj-lt"/>
                          <a:ea typeface="+mj-ea"/>
                          <a:cs typeface="+mj-cs"/>
                          <a:sym typeface="Helvetica"/>
                        </a:rPr>
                        <a:t>Local officeholders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3</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53</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a:t>
                      </a:r>
                    </a:p>
                  </a:txBody>
                  <a:tcPr marL="38100" marR="38100" marT="38100" marB="38100" horzOverflow="overflow"/>
                </a:tc>
                <a:extLst>
                  <a:ext uri="{0D108BD9-81ED-4DB2-BD59-A6C34878D82A}">
                    <a16:rowId xmlns:a16="http://schemas.microsoft.com/office/drawing/2014/main" val="10015"/>
                  </a:ext>
                </a:extLst>
              </a:tr>
              <a:tr h="305822">
                <a:tc>
                  <a:txBody>
                    <a:bodyPr/>
                    <a:lstStyle/>
                    <a:p>
                      <a:pPr algn="l" defTabSz="457200">
                        <a:defRPr sz="1800"/>
                      </a:pPr>
                      <a:r>
                        <a:rPr sz="1400">
                          <a:solidFill>
                            <a:srgbClr val="404040"/>
                          </a:solidFill>
                          <a:latin typeface="+mj-lt"/>
                          <a:ea typeface="+mj-ea"/>
                          <a:cs typeface="+mj-cs"/>
                          <a:sym typeface="Helvetica"/>
                        </a:rPr>
                        <a:t>TV reporters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5</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18</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23</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14</a:t>
                      </a:r>
                    </a:p>
                  </a:txBody>
                  <a:tcPr marL="38100" marR="38100" marT="38100" marB="38100" horzOverflow="overflow"/>
                </a:tc>
                <a:extLst>
                  <a:ext uri="{0D108BD9-81ED-4DB2-BD59-A6C34878D82A}">
                    <a16:rowId xmlns:a16="http://schemas.microsoft.com/office/drawing/2014/main" val="10016"/>
                  </a:ext>
                </a:extLst>
              </a:tr>
              <a:tr h="305822">
                <a:tc>
                  <a:txBody>
                    <a:bodyPr/>
                    <a:lstStyle/>
                    <a:p>
                      <a:pPr algn="l" defTabSz="457200">
                        <a:defRPr sz="1800"/>
                      </a:pPr>
                      <a:r>
                        <a:rPr sz="1400">
                          <a:solidFill>
                            <a:srgbClr val="404040"/>
                          </a:solidFill>
                          <a:latin typeface="+mj-lt"/>
                          <a:ea typeface="+mj-ea"/>
                          <a:cs typeface="+mj-cs"/>
                          <a:sym typeface="Helvetica"/>
                        </a:rPr>
                        <a:t>State officeholders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18</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47</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25</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8</a:t>
                      </a:r>
                    </a:p>
                  </a:txBody>
                  <a:tcPr marL="38100" marR="38100" marT="38100" marB="38100" horzOverflow="overflow"/>
                </a:tc>
                <a:extLst>
                  <a:ext uri="{0D108BD9-81ED-4DB2-BD59-A6C34878D82A}">
                    <a16:rowId xmlns:a16="http://schemas.microsoft.com/office/drawing/2014/main" val="10017"/>
                  </a:ext>
                </a:extLst>
              </a:tr>
              <a:tr h="305822">
                <a:tc>
                  <a:txBody>
                    <a:bodyPr/>
                    <a:lstStyle/>
                    <a:p>
                      <a:pPr algn="l" defTabSz="457200">
                        <a:defRPr sz="1800"/>
                      </a:pPr>
                      <a:r>
                        <a:rPr sz="1400">
                          <a:solidFill>
                            <a:srgbClr val="404040"/>
                          </a:solidFill>
                          <a:latin typeface="+mj-lt"/>
                          <a:ea typeface="+mj-ea"/>
                          <a:cs typeface="+mj-cs"/>
                          <a:sym typeface="Helvetica"/>
                        </a:rPr>
                        <a:t>Lawyers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4</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14</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53</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9</a:t>
                      </a:r>
                    </a:p>
                  </a:txBody>
                  <a:tcPr marL="38100" marR="38100" marT="38100" marB="38100" horzOverflow="overflow"/>
                </a:tc>
                <a:extLst>
                  <a:ext uri="{0D108BD9-81ED-4DB2-BD59-A6C34878D82A}">
                    <a16:rowId xmlns:a16="http://schemas.microsoft.com/office/drawing/2014/main" val="10018"/>
                  </a:ext>
                </a:extLst>
              </a:tr>
              <a:tr h="305822">
                <a:tc>
                  <a:txBody>
                    <a:bodyPr/>
                    <a:lstStyle/>
                    <a:p>
                      <a:pPr algn="l" defTabSz="457200">
                        <a:defRPr sz="1800"/>
                      </a:pPr>
                      <a:r>
                        <a:rPr sz="1400">
                          <a:solidFill>
                            <a:srgbClr val="404040"/>
                          </a:solidFill>
                          <a:latin typeface="+mj-lt"/>
                          <a:ea typeface="+mj-ea"/>
                          <a:cs typeface="+mj-cs"/>
                          <a:sym typeface="Helvetica"/>
                        </a:rPr>
                        <a:t>Business executives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14</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54</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20</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8</a:t>
                      </a:r>
                    </a:p>
                  </a:txBody>
                  <a:tcPr marL="38100" marR="38100" marT="38100" marB="38100" horzOverflow="overflow"/>
                </a:tc>
                <a:extLst>
                  <a:ext uri="{0D108BD9-81ED-4DB2-BD59-A6C34878D82A}">
                    <a16:rowId xmlns:a16="http://schemas.microsoft.com/office/drawing/2014/main" val="10019"/>
                  </a:ext>
                </a:extLst>
              </a:tr>
              <a:tr h="305822">
                <a:tc>
                  <a:txBody>
                    <a:bodyPr/>
                    <a:lstStyle/>
                    <a:p>
                      <a:pPr algn="l" defTabSz="457200">
                        <a:defRPr sz="1800"/>
                      </a:pPr>
                      <a:r>
                        <a:rPr sz="1400">
                          <a:solidFill>
                            <a:srgbClr val="404040"/>
                          </a:solidFill>
                          <a:latin typeface="+mj-lt"/>
                          <a:ea typeface="+mj-ea"/>
                          <a:cs typeface="+mj-cs"/>
                          <a:sym typeface="Helvetica"/>
                        </a:rPr>
                        <a:t>Advertising practitioners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10</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8</a:t>
                      </a:r>
                    </a:p>
                  </a:txBody>
                  <a:tcPr marL="38100" marR="38100" marT="38100" marB="38100" horzOverflow="overflow"/>
                </a:tc>
                <a:extLst>
                  <a:ext uri="{0D108BD9-81ED-4DB2-BD59-A6C34878D82A}">
                    <a16:rowId xmlns:a16="http://schemas.microsoft.com/office/drawing/2014/main" val="10020"/>
                  </a:ext>
                </a:extLst>
              </a:tr>
              <a:tr h="305822">
                <a:tc>
                  <a:txBody>
                    <a:bodyPr/>
                    <a:lstStyle/>
                    <a:p>
                      <a:pPr algn="l" defTabSz="457200">
                        <a:defRPr sz="1800"/>
                      </a:pPr>
                      <a:r>
                        <a:rPr sz="1400">
                          <a:solidFill>
                            <a:srgbClr val="404040"/>
                          </a:solidFill>
                          <a:latin typeface="+mj-lt"/>
                          <a:ea typeface="+mj-ea"/>
                          <a:cs typeface="+mj-cs"/>
                          <a:sym typeface="Helvetica"/>
                        </a:rPr>
                        <a:t>Members of Congress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24</a:t>
                      </a:r>
                    </a:p>
                  </a:txBody>
                  <a:tcPr marL="38100" marR="38100" marT="38100" marB="38100" horzOverflow="overflow"/>
                </a:tc>
                <a:extLst>
                  <a:ext uri="{0D108BD9-81ED-4DB2-BD59-A6C34878D82A}">
                    <a16:rowId xmlns:a16="http://schemas.microsoft.com/office/drawing/2014/main" val="10021"/>
                  </a:ext>
                </a:extLst>
              </a:tr>
              <a:tr h="305822">
                <a:tc>
                  <a:txBody>
                    <a:bodyPr/>
                    <a:lstStyle/>
                    <a:p>
                      <a:pPr algn="l" defTabSz="457200">
                        <a:defRPr sz="1800"/>
                      </a:pPr>
                      <a:r>
                        <a:rPr sz="1400">
                          <a:solidFill>
                            <a:srgbClr val="404040"/>
                          </a:solidFill>
                          <a:latin typeface="+mj-lt"/>
                          <a:ea typeface="+mj-ea"/>
                          <a:cs typeface="+mj-cs"/>
                          <a:sym typeface="Helvetica"/>
                        </a:rPr>
                        <a:t>Car salespeople</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8</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48</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29</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10</a:t>
                      </a:r>
                    </a:p>
                  </a:txBody>
                  <a:tcPr marL="38100" marR="38100" marT="38100" marB="38100" horzOverflow="overflow"/>
                </a:tc>
                <a:extLst>
                  <a:ext uri="{0D108BD9-81ED-4DB2-BD59-A6C34878D82A}">
                    <a16:rowId xmlns:a16="http://schemas.microsoft.com/office/drawing/2014/main" val="10022"/>
                  </a:ext>
                </a:extLst>
              </a:tr>
              <a:tr h="305822">
                <a:tc>
                  <a:txBody>
                    <a:bodyPr/>
                    <a:lstStyle/>
                    <a:p>
                      <a:pPr algn="l" defTabSz="457200">
                        <a:defRPr sz="1800"/>
                      </a:pPr>
                      <a:r>
                        <a:rPr sz="1400">
                          <a:solidFill>
                            <a:srgbClr val="404040"/>
                          </a:solidFill>
                          <a:latin typeface="+mj-lt"/>
                          <a:ea typeface="+mj-ea"/>
                          <a:cs typeface="+mj-cs"/>
                          <a:sym typeface="Helvetica"/>
                        </a:rPr>
                        <a:t>Lobbyists</a:t>
                      </a:r>
                    </a:p>
                  </a:txBody>
                  <a:tcPr marL="0" marR="0" marT="0" marB="0" anchor="b" horzOverflow="overflow"/>
                </a:tc>
                <a:tc>
                  <a:txBody>
                    <a:bodyPr/>
                    <a:lstStyle/>
                    <a:p>
                      <a:pPr algn="l" defTabSz="457200">
                        <a:defRPr sz="1800"/>
                      </a:pPr>
                      <a:r>
                        <a:rPr sz="1400">
                          <a:solidFill>
                            <a:srgbClr val="404040"/>
                          </a:solidFill>
                          <a:latin typeface="+mj-lt"/>
                          <a:ea typeface="+mj-ea"/>
                          <a:cs typeface="+mj-cs"/>
                          <a:sym typeface="Helvetica"/>
                        </a:rPr>
                        <a:t>2</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6</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31</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33</a:t>
                      </a:r>
                    </a:p>
                  </a:txBody>
                  <a:tcPr marL="38100" marR="38100" marT="38100" marB="38100" horzOverflow="overflow"/>
                </a:tc>
                <a:tc>
                  <a:txBody>
                    <a:bodyPr/>
                    <a:lstStyle/>
                    <a:p>
                      <a:pPr algn="l" defTabSz="457200">
                        <a:defRPr sz="1800"/>
                      </a:pPr>
                      <a:r>
                        <a:rPr sz="1400">
                          <a:solidFill>
                            <a:srgbClr val="404040"/>
                          </a:solidFill>
                          <a:latin typeface="+mj-lt"/>
                          <a:ea typeface="+mj-ea"/>
                          <a:cs typeface="+mj-cs"/>
                          <a:sym typeface="Helvetica"/>
                        </a:rPr>
                        <a:t>25</a:t>
                      </a:r>
                    </a:p>
                  </a:txBody>
                  <a:tcPr marL="38100" marR="38100" marT="38100" marB="38100" horzOverflow="overflow"/>
                </a:tc>
                <a:extLst>
                  <a:ext uri="{0D108BD9-81ED-4DB2-BD59-A6C34878D82A}">
                    <a16:rowId xmlns:a16="http://schemas.microsoft.com/office/drawing/2014/main" val="10023"/>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Moral Accountability"/>
          <p:cNvSpPr txBox="1">
            <a:spLocks noGrp="1"/>
          </p:cNvSpPr>
          <p:nvPr>
            <p:ph type="title"/>
          </p:nvPr>
        </p:nvSpPr>
        <p:spPr>
          <a:xfrm>
            <a:off x="198229" y="-176762"/>
            <a:ext cx="8229601" cy="1143001"/>
          </a:xfrm>
          <a:prstGeom prst="rect">
            <a:avLst/>
          </a:prstGeom>
        </p:spPr>
        <p:txBody>
          <a:bodyPr/>
          <a:lstStyle>
            <a:lvl1pPr>
              <a:defRPr>
                <a:solidFill>
                  <a:srgbClr val="011993"/>
                </a:solidFill>
              </a:defRPr>
            </a:lvl1pPr>
          </a:lstStyle>
          <a:p>
            <a:r>
              <a:t>Moral Accountability</a:t>
            </a:r>
          </a:p>
        </p:txBody>
      </p:sp>
      <p:sp>
        <p:nvSpPr>
          <p:cNvPr id="93" name="Being answerable to someone for something one has done or for the responsibilities associated with a particular role assumed by the individual.  It includes providing an explanation or rationale according to public standards/norms. The standards/norms of moral accountability are specified by codes of ethics and practice standards.…"/>
          <p:cNvSpPr txBox="1">
            <a:spLocks noGrp="1"/>
          </p:cNvSpPr>
          <p:nvPr>
            <p:ph type="body" idx="1"/>
          </p:nvPr>
        </p:nvSpPr>
        <p:spPr>
          <a:xfrm>
            <a:off x="-95394" y="3583092"/>
            <a:ext cx="9144004" cy="4114806"/>
          </a:xfrm>
          <a:prstGeom prst="rect">
            <a:avLst/>
          </a:prstGeom>
        </p:spPr>
        <p:txBody>
          <a:bodyPr/>
          <a:lstStyle/>
          <a:p>
            <a:pPr>
              <a:buSzTx/>
              <a:buNone/>
            </a:pPr>
            <a:r>
              <a:t>	</a:t>
            </a:r>
            <a:r>
              <a:rPr sz="2800">
                <a:solidFill>
                  <a:srgbClr val="011993"/>
                </a:solidFill>
              </a:rPr>
              <a:t>Being answerable to someone for something one has done or for the responsibilities associated with a particular role assumed by the individual.  It includes providing an explanation or rationale according to public standards/norms. The standards/norms of moral accountability are specified by codes of ethics and practice standards.</a:t>
            </a:r>
          </a:p>
          <a:p>
            <a:pPr algn="ctr">
              <a:spcBef>
                <a:spcPts val="400"/>
              </a:spcBef>
              <a:buSzTx/>
              <a:buNone/>
              <a:defRPr sz="2000" b="1">
                <a:solidFill>
                  <a:srgbClr val="011993"/>
                </a:solidFill>
              </a:defRPr>
            </a:pPr>
            <a:r>
              <a:t>Fry, S. (1994) Ethics in Nursing Practice, International Council of Nurses</a:t>
            </a:r>
          </a:p>
        </p:txBody>
      </p:sp>
      <p:pic>
        <p:nvPicPr>
          <p:cNvPr id="94"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9132" y="734895"/>
            <a:ext cx="4467794" cy="297853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Arial"/>
        <a:ea typeface="Arial"/>
        <a:cs typeface="Arial"/>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1444</Words>
  <Application>Microsoft Macintosh PowerPoint</Application>
  <PresentationFormat>On-screen Show (4:3)</PresentationFormat>
  <Paragraphs>334</Paragraphs>
  <Slides>29</Slides>
  <Notes>3</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Cambria</vt:lpstr>
      <vt:lpstr>Helvetica</vt:lpstr>
      <vt:lpstr>Default Design</vt:lpstr>
      <vt:lpstr> Covenant, Privilege and Joy</vt:lpstr>
      <vt:lpstr>Objectives</vt:lpstr>
      <vt:lpstr>I know how you will live your day…how will you live your professional life?</vt:lpstr>
      <vt:lpstr>Joy</vt:lpstr>
      <vt:lpstr>Nobility (n.)</vt:lpstr>
      <vt:lpstr>Image of Nursing</vt:lpstr>
      <vt:lpstr>PowerPoint Presentation</vt:lpstr>
      <vt:lpstr>PowerPoint Presentation</vt:lpstr>
      <vt:lpstr>Moral Accountability</vt:lpstr>
      <vt:lpstr>Moral Agency</vt:lpstr>
      <vt:lpstr>Clinical Ethics</vt:lpstr>
      <vt:lpstr>Contract versus Covenant</vt:lpstr>
      <vt:lpstr>PowerPoint Presentation</vt:lpstr>
      <vt:lpstr>ANA Social Policy Statement </vt:lpstr>
      <vt:lpstr>5.3 Preservation of Wholeness of Character</vt:lpstr>
      <vt:lpstr>Contemporary Example of Whole-Person Worldview</vt:lpstr>
      <vt:lpstr>Current Issues</vt:lpstr>
      <vt:lpstr>If we are to go on living together on this earth, We must all be responsible for it. Kofi Annan, Nobel Peace Prize Winner</vt:lpstr>
      <vt:lpstr>Examples from practice</vt:lpstr>
      <vt:lpstr>  Time is of the essence,  but what is the  essence of time? (Karan Varsheni)</vt:lpstr>
      <vt:lpstr>PowerPoint Presentation</vt:lpstr>
      <vt:lpstr>PowerPoint Presentation</vt:lpstr>
      <vt:lpstr>We Are Seven BY WILLIAM WORDSWORTH ———A simple Child,  That lightly draws its breath,  And feels its life in every limb,  What should it know of death?   I met a little cottage Girl:  She was eight years old, she said;  Her hair was thick with many a curl  That clustered round her head.   She had a rustic, woodland air,  And she was wildly clad:  Her eyes were fair, and very fair;  —Her beauty made me glad.   “Sisters and brothers, little Maid,  How many may you be?”  “How many? Seven in all,” she said,  And wondering looked at me. </vt:lpstr>
      <vt:lpstr>“And where are they? I pray you tell.”  She answered, “Seven are we;  And two of us at Conway dwell,  And two are gone to sea.   “Two of us in the church-yard lie,  My sister and my brother;  And, in the church-yard cottage, I  Dwell near them with my mother.”   “You say that two at Conway dwell,  And two are gone to sea,  Yet ye are seven! I pray you tell,  Sweet Maid, how this may be.”   Then did the little Maid reply,  “Seven boys and girls are we;  Two of us in the church-yard lie,  Beneath the church-yard tree.”   “You run about, my little Maid,  Your limbs they are alive;  If two are in the church-yard laid,  Then ye are only five.” </vt:lpstr>
      <vt:lpstr>“Their graves are green, they may be seen,”  The little Maid replied,  “Twelve steps or more from my mother’s door,  And they are side by side.   “My stockings there I often knit,  My kerchief there I hem;  And there upon the ground I sit,  And sing a song to them.   “And often after sun-set, Sir,  When it is light and fair,  I take my little porringer,  And eat my supper there.   “The first that died was sister Jane;  In bed she moaning lay,  Till God released her of her pain;  And then she went away. </vt:lpstr>
      <vt:lpstr>    “So in the church-yard she was laid;  And, when the grass was dry,  Together round her grave we played,  My brother John and I.   “And when the ground was white with snow,  And I could run and slide,  My brother John was forced to go,  And he lies by her side.”   “How many are you, then,” said I,  “If they two are in heaven?”  Quick was the little Maid’s reply,  “O Master! we are seven.”   “But they are dead; those two are dead!  Their spirits are in heaven!”  ’Twas throwing words away; for still  The little Maid would have her will,  And said, “Nay, we are seven!”</vt:lpstr>
      <vt:lpstr>PowerPoint Presentation</vt:lpstr>
      <vt:lpstr>PowerPoint Presentation</vt:lpstr>
      <vt:lpstr>If one is lucky, one solitary fantasy can totally transform one million realities.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Covenant, Privilege and Joy</dc:title>
  <cp:lastModifiedBy>Lisa Alpert</cp:lastModifiedBy>
  <cp:revision>1</cp:revision>
  <dcterms:modified xsi:type="dcterms:W3CDTF">2018-12-07T01:24:13Z</dcterms:modified>
</cp:coreProperties>
</file>