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ndara"/>
        <a:ea typeface="Candara"/>
        <a:cs typeface="Candara"/>
        <a:sym typeface="Candar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ndara"/>
        <a:ea typeface="Candara"/>
        <a:cs typeface="Candara"/>
        <a:sym typeface="Candar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ndara"/>
        <a:ea typeface="Candara"/>
        <a:cs typeface="Candara"/>
        <a:sym typeface="Candar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ndara"/>
        <a:ea typeface="Candara"/>
        <a:cs typeface="Candara"/>
        <a:sym typeface="Candar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ndara"/>
        <a:ea typeface="Candara"/>
        <a:cs typeface="Candara"/>
        <a:sym typeface="Candar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ndara"/>
        <a:ea typeface="Candara"/>
        <a:cs typeface="Candara"/>
        <a:sym typeface="Candar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ndara"/>
        <a:ea typeface="Candara"/>
        <a:cs typeface="Candara"/>
        <a:sym typeface="Candar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ndara"/>
        <a:ea typeface="Candara"/>
        <a:cs typeface="Candara"/>
        <a:sym typeface="Candar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ndara"/>
        <a:ea typeface="Candara"/>
        <a:cs typeface="Candara"/>
        <a:sym typeface="Candar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ndara"/>
          <a:ea typeface="Candara"/>
          <a:cs typeface="Candara"/>
        </a:font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CE5FE"/>
          </a:solidFill>
        </a:fill>
      </a:tcStyle>
    </a:wholeTbl>
    <a:band2H>
      <a:tcTxStyle b="def" i="def"/>
      <a:tcStyle>
        <a:tcBdr/>
        <a:fill>
          <a:solidFill>
            <a:srgbClr val="E7F2FF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ndara"/>
          <a:ea typeface="Candara"/>
          <a:cs typeface="Candara"/>
        </a:font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D0EED5"/>
          </a:solidFill>
        </a:fill>
      </a:tcStyle>
    </a:wholeTbl>
    <a:band2H>
      <a:tcTxStyle b="def" i="def"/>
      <a:tcStyle>
        <a:tcBdr/>
        <a:fill>
          <a:solidFill>
            <a:srgbClr val="E9F6EB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ndara"/>
          <a:ea typeface="Candara"/>
          <a:cs typeface="Candara"/>
        </a:font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AF3F1"/>
          </a:solidFill>
        </a:fill>
      </a:tcStyle>
    </a:wholeTbl>
    <a:band2H>
      <a:tcTxStyle b="def" i="def"/>
      <a:tcStyle>
        <a:tcBdr/>
        <a:fill>
          <a:solidFill>
            <a:srgbClr val="E6F9F8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ndara"/>
          <a:ea typeface="Candara"/>
          <a:cs typeface="Candar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ndara"/>
          <a:ea typeface="Candara"/>
          <a:cs typeface="Candara"/>
        </a:font>
        <a:srgbClr val="000000"/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6">
          <a:hueOff val="-10717809"/>
          <a:satOff val="-95633"/>
          <a:lumOff val="55098"/>
        </a:schemeClr>
      </a:tcTxStyle>
      <a:tcStyle>
        <a:tcBdr>
          <a:lef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ndara"/>
          <a:ea typeface="Candara"/>
          <a:cs typeface="Candar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6">
              <a:hueOff val="-10717809"/>
              <a:satOff val="-95633"/>
              <a:lumOff val="55098"/>
            </a:schemeClr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ndara"/>
          <a:ea typeface="Candara"/>
          <a:cs typeface="Candar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5"/>
          <p:cNvSpPr/>
          <p:nvPr/>
        </p:nvSpPr>
        <p:spPr>
          <a:xfrm>
            <a:off x="228600" y="228600"/>
            <a:ext cx="8695944" cy="603504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</a:p>
        </p:txBody>
      </p:sp>
      <p:grpSp>
        <p:nvGrpSpPr>
          <p:cNvPr id="24" name="Group 9"/>
          <p:cNvGrpSpPr/>
          <p:nvPr/>
        </p:nvGrpSpPr>
        <p:grpSpPr>
          <a:xfrm>
            <a:off x="211665" y="5353963"/>
            <a:ext cx="8723377" cy="1331581"/>
            <a:chOff x="0" y="0"/>
            <a:chExt cx="8723376" cy="1331579"/>
          </a:xfrm>
        </p:grpSpPr>
        <p:sp>
          <p:nvSpPr>
            <p:cNvPr id="19" name="Freeform 14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2" y="0"/>
                  </a:moveTo>
                  <a:lnTo>
                    <a:pt x="20642" y="607"/>
                  </a:lnTo>
                  <a:lnTo>
                    <a:pt x="19716" y="1282"/>
                  </a:lnTo>
                  <a:lnTo>
                    <a:pt x="18774" y="2025"/>
                  </a:lnTo>
                  <a:lnTo>
                    <a:pt x="17800" y="2767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3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3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" name="Freeform 18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" name="Freeform 22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" name="Freeform 26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" name="Freeform 10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5" name="Title Text"/>
          <p:cNvSpPr txBox="1"/>
          <p:nvPr>
            <p:ph type="title"/>
          </p:nvPr>
        </p:nvSpPr>
        <p:spPr>
          <a:xfrm>
            <a:off x="685800" y="1600200"/>
            <a:ext cx="7772400" cy="1780109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6" name="Body Level One…"/>
          <p:cNvSpPr txBox="1"/>
          <p:nvPr>
            <p:ph type="body" sz="quarter" idx="1"/>
          </p:nvPr>
        </p:nvSpPr>
        <p:spPr>
          <a:xfrm>
            <a:off x="1371600" y="3556001"/>
            <a:ext cx="6400800" cy="147320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3" name="Body Level One…"/>
          <p:cNvSpPr txBox="1"/>
          <p:nvPr>
            <p:ph type="body" idx="1"/>
          </p:nvPr>
        </p:nvSpPr>
        <p:spPr>
          <a:xfrm>
            <a:off x="872067" y="2675466"/>
            <a:ext cx="7408334" cy="3450697"/>
          </a:xfrm>
          <a:prstGeom prst="rect">
            <a:avLst/>
          </a:prstGeom>
        </p:spPr>
        <p:txBody>
          <a:bodyPr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ounded Rectangle 20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</a:p>
        </p:txBody>
      </p:sp>
      <p:grpSp>
        <p:nvGrpSpPr>
          <p:cNvPr id="147" name="Group 14"/>
          <p:cNvGrpSpPr/>
          <p:nvPr/>
        </p:nvGrpSpPr>
        <p:grpSpPr>
          <a:xfrm>
            <a:off x="211665" y="714190"/>
            <a:ext cx="8723377" cy="1331581"/>
            <a:chOff x="0" y="0"/>
            <a:chExt cx="8723376" cy="1331579"/>
          </a:xfrm>
        </p:grpSpPr>
        <p:sp>
          <p:nvSpPr>
            <p:cNvPr id="142" name="Freeform 14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2" y="0"/>
                  </a:moveTo>
                  <a:lnTo>
                    <a:pt x="20642" y="607"/>
                  </a:lnTo>
                  <a:lnTo>
                    <a:pt x="19716" y="1282"/>
                  </a:lnTo>
                  <a:lnTo>
                    <a:pt x="18774" y="2025"/>
                  </a:lnTo>
                  <a:lnTo>
                    <a:pt x="17800" y="2767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3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3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3" name="Freeform 18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4" name="Freeform 22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5" name="Freeform 26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6" name="Freeform 19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48" name="Title Text"/>
          <p:cNvSpPr txBox="1"/>
          <p:nvPr>
            <p:ph type="title"/>
          </p:nvPr>
        </p:nvSpPr>
        <p:spPr>
          <a:xfrm>
            <a:off x="6629400" y="1447800"/>
            <a:ext cx="2057400" cy="448733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73E87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9" name="Body Level One…"/>
          <p:cNvSpPr txBox="1"/>
          <p:nvPr>
            <p:ph type="body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ody Level One…"/>
          <p:cNvSpPr txBox="1"/>
          <p:nvPr>
            <p:ph type="body" idx="1"/>
          </p:nvPr>
        </p:nvSpPr>
        <p:spPr>
          <a:xfrm>
            <a:off x="872067" y="2675466"/>
            <a:ext cx="7408334" cy="345069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</a:p>
        </p:txBody>
      </p:sp>
      <p:sp>
        <p:nvSpPr>
          <p:cNvPr id="44" name="Freeform 14"/>
          <p:cNvSpPr/>
          <p:nvPr/>
        </p:nvSpPr>
        <p:spPr>
          <a:xfrm>
            <a:off x="6047437" y="4203591"/>
            <a:ext cx="2876431" cy="714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52" y="0"/>
                </a:moveTo>
                <a:lnTo>
                  <a:pt x="20642" y="607"/>
                </a:lnTo>
                <a:lnTo>
                  <a:pt x="19716" y="1282"/>
                </a:lnTo>
                <a:lnTo>
                  <a:pt x="18774" y="2025"/>
                </a:lnTo>
                <a:lnTo>
                  <a:pt x="17800" y="2767"/>
                </a:lnTo>
                <a:lnTo>
                  <a:pt x="16811" y="3645"/>
                </a:lnTo>
                <a:lnTo>
                  <a:pt x="15789" y="4522"/>
                </a:lnTo>
                <a:lnTo>
                  <a:pt x="14751" y="5535"/>
                </a:lnTo>
                <a:lnTo>
                  <a:pt x="13682" y="6547"/>
                </a:lnTo>
                <a:lnTo>
                  <a:pt x="11750" y="8505"/>
                </a:lnTo>
                <a:lnTo>
                  <a:pt x="9866" y="10260"/>
                </a:lnTo>
                <a:lnTo>
                  <a:pt x="8062" y="11880"/>
                </a:lnTo>
                <a:lnTo>
                  <a:pt x="6322" y="13433"/>
                </a:lnTo>
                <a:lnTo>
                  <a:pt x="4662" y="14783"/>
                </a:lnTo>
                <a:lnTo>
                  <a:pt x="3049" y="15998"/>
                </a:lnTo>
                <a:lnTo>
                  <a:pt x="1501" y="17145"/>
                </a:lnTo>
                <a:lnTo>
                  <a:pt x="0" y="18158"/>
                </a:lnTo>
                <a:lnTo>
                  <a:pt x="1038" y="18765"/>
                </a:lnTo>
                <a:lnTo>
                  <a:pt x="2027" y="19305"/>
                </a:lnTo>
                <a:lnTo>
                  <a:pt x="2985" y="19778"/>
                </a:lnTo>
                <a:lnTo>
                  <a:pt x="3927" y="20183"/>
                </a:lnTo>
                <a:lnTo>
                  <a:pt x="4837" y="20588"/>
                </a:lnTo>
                <a:lnTo>
                  <a:pt x="5715" y="20858"/>
                </a:lnTo>
                <a:lnTo>
                  <a:pt x="6561" y="21128"/>
                </a:lnTo>
                <a:lnTo>
                  <a:pt x="7392" y="21330"/>
                </a:lnTo>
                <a:lnTo>
                  <a:pt x="8206" y="21465"/>
                </a:lnTo>
                <a:lnTo>
                  <a:pt x="8988" y="21533"/>
                </a:lnTo>
                <a:lnTo>
                  <a:pt x="9738" y="21600"/>
                </a:lnTo>
                <a:lnTo>
                  <a:pt x="10473" y="21600"/>
                </a:lnTo>
                <a:lnTo>
                  <a:pt x="11191" y="21533"/>
                </a:lnTo>
                <a:lnTo>
                  <a:pt x="11894" y="21465"/>
                </a:lnTo>
                <a:lnTo>
                  <a:pt x="12564" y="21330"/>
                </a:lnTo>
                <a:lnTo>
                  <a:pt x="13219" y="21128"/>
                </a:lnTo>
                <a:lnTo>
                  <a:pt x="13841" y="20925"/>
                </a:lnTo>
                <a:lnTo>
                  <a:pt x="14464" y="20655"/>
                </a:lnTo>
                <a:lnTo>
                  <a:pt x="15645" y="19980"/>
                </a:lnTo>
                <a:lnTo>
                  <a:pt x="16763" y="19170"/>
                </a:lnTo>
                <a:lnTo>
                  <a:pt x="17816" y="18225"/>
                </a:lnTo>
                <a:lnTo>
                  <a:pt x="18327" y="17685"/>
                </a:lnTo>
                <a:lnTo>
                  <a:pt x="18822" y="17145"/>
                </a:lnTo>
                <a:lnTo>
                  <a:pt x="19780" y="15930"/>
                </a:lnTo>
                <a:lnTo>
                  <a:pt x="20690" y="14580"/>
                </a:lnTo>
                <a:lnTo>
                  <a:pt x="21568" y="13163"/>
                </a:lnTo>
                <a:lnTo>
                  <a:pt x="21600" y="13095"/>
                </a:lnTo>
                <a:lnTo>
                  <a:pt x="21600" y="0"/>
                </a:lnTo>
                <a:lnTo>
                  <a:pt x="21552" y="0"/>
                </a:lnTo>
                <a:close/>
              </a:path>
            </a:pathLst>
          </a:custGeom>
          <a:solidFill>
            <a:srgbClr val="C6E7FC">
              <a:alpha val="29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5" name="Freeform 18"/>
          <p:cNvSpPr/>
          <p:nvPr/>
        </p:nvSpPr>
        <p:spPr>
          <a:xfrm>
            <a:off x="2619319" y="4075290"/>
            <a:ext cx="5544517" cy="8501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0239"/>
                </a:moveTo>
                <a:lnTo>
                  <a:pt x="21128" y="19843"/>
                </a:lnTo>
                <a:lnTo>
                  <a:pt x="20639" y="19446"/>
                </a:lnTo>
                <a:lnTo>
                  <a:pt x="19621" y="18482"/>
                </a:lnTo>
                <a:lnTo>
                  <a:pt x="18544" y="17291"/>
                </a:lnTo>
                <a:lnTo>
                  <a:pt x="17409" y="15987"/>
                </a:lnTo>
                <a:lnTo>
                  <a:pt x="16208" y="14400"/>
                </a:lnTo>
                <a:lnTo>
                  <a:pt x="14941" y="12643"/>
                </a:lnTo>
                <a:lnTo>
                  <a:pt x="13608" y="10602"/>
                </a:lnTo>
                <a:lnTo>
                  <a:pt x="12200" y="8391"/>
                </a:lnTo>
                <a:lnTo>
                  <a:pt x="11645" y="7540"/>
                </a:lnTo>
                <a:lnTo>
                  <a:pt x="11106" y="6690"/>
                </a:lnTo>
                <a:lnTo>
                  <a:pt x="10063" y="5216"/>
                </a:lnTo>
                <a:lnTo>
                  <a:pt x="9558" y="4592"/>
                </a:lnTo>
                <a:lnTo>
                  <a:pt x="9069" y="3969"/>
                </a:lnTo>
                <a:lnTo>
                  <a:pt x="8589" y="3402"/>
                </a:lnTo>
                <a:lnTo>
                  <a:pt x="8117" y="2891"/>
                </a:lnTo>
                <a:lnTo>
                  <a:pt x="7661" y="2438"/>
                </a:lnTo>
                <a:lnTo>
                  <a:pt x="7206" y="2041"/>
                </a:lnTo>
                <a:lnTo>
                  <a:pt x="6344" y="1304"/>
                </a:lnTo>
                <a:lnTo>
                  <a:pt x="5524" y="794"/>
                </a:lnTo>
                <a:lnTo>
                  <a:pt x="4754" y="397"/>
                </a:lnTo>
                <a:lnTo>
                  <a:pt x="4017" y="113"/>
                </a:lnTo>
                <a:lnTo>
                  <a:pt x="3321" y="0"/>
                </a:lnTo>
                <a:lnTo>
                  <a:pt x="2667" y="0"/>
                </a:lnTo>
                <a:lnTo>
                  <a:pt x="2054" y="113"/>
                </a:lnTo>
                <a:lnTo>
                  <a:pt x="1483" y="283"/>
                </a:lnTo>
                <a:lnTo>
                  <a:pt x="952" y="567"/>
                </a:lnTo>
                <a:lnTo>
                  <a:pt x="456" y="907"/>
                </a:lnTo>
                <a:lnTo>
                  <a:pt x="0" y="1361"/>
                </a:lnTo>
                <a:lnTo>
                  <a:pt x="638" y="1871"/>
                </a:lnTo>
                <a:lnTo>
                  <a:pt x="1300" y="2438"/>
                </a:lnTo>
                <a:lnTo>
                  <a:pt x="1988" y="3175"/>
                </a:lnTo>
                <a:lnTo>
                  <a:pt x="2700" y="3969"/>
                </a:lnTo>
                <a:lnTo>
                  <a:pt x="3437" y="4932"/>
                </a:lnTo>
                <a:lnTo>
                  <a:pt x="4199" y="5953"/>
                </a:lnTo>
                <a:lnTo>
                  <a:pt x="4994" y="7087"/>
                </a:lnTo>
                <a:lnTo>
                  <a:pt x="5806" y="8391"/>
                </a:lnTo>
                <a:lnTo>
                  <a:pt x="7272" y="10715"/>
                </a:lnTo>
                <a:lnTo>
                  <a:pt x="8663" y="12756"/>
                </a:lnTo>
                <a:lnTo>
                  <a:pt x="9972" y="14627"/>
                </a:lnTo>
                <a:lnTo>
                  <a:pt x="10610" y="15420"/>
                </a:lnTo>
                <a:lnTo>
                  <a:pt x="11214" y="16214"/>
                </a:lnTo>
                <a:lnTo>
                  <a:pt x="11810" y="16951"/>
                </a:lnTo>
                <a:lnTo>
                  <a:pt x="12390" y="17575"/>
                </a:lnTo>
                <a:lnTo>
                  <a:pt x="12953" y="18198"/>
                </a:lnTo>
                <a:lnTo>
                  <a:pt x="13500" y="18765"/>
                </a:lnTo>
                <a:lnTo>
                  <a:pt x="14030" y="19219"/>
                </a:lnTo>
                <a:lnTo>
                  <a:pt x="14544" y="19672"/>
                </a:lnTo>
                <a:lnTo>
                  <a:pt x="15040" y="20069"/>
                </a:lnTo>
                <a:lnTo>
                  <a:pt x="15529" y="20466"/>
                </a:lnTo>
                <a:lnTo>
                  <a:pt x="16001" y="20750"/>
                </a:lnTo>
                <a:lnTo>
                  <a:pt x="16457" y="20976"/>
                </a:lnTo>
                <a:lnTo>
                  <a:pt x="16896" y="21203"/>
                </a:lnTo>
                <a:lnTo>
                  <a:pt x="17326" y="21373"/>
                </a:lnTo>
                <a:lnTo>
                  <a:pt x="17749" y="21487"/>
                </a:lnTo>
                <a:lnTo>
                  <a:pt x="18155" y="21600"/>
                </a:lnTo>
                <a:lnTo>
                  <a:pt x="18925" y="21600"/>
                </a:lnTo>
                <a:lnTo>
                  <a:pt x="19298" y="21543"/>
                </a:lnTo>
                <a:lnTo>
                  <a:pt x="19654" y="21487"/>
                </a:lnTo>
                <a:lnTo>
                  <a:pt x="20002" y="21373"/>
                </a:lnTo>
                <a:lnTo>
                  <a:pt x="20341" y="21203"/>
                </a:lnTo>
                <a:lnTo>
                  <a:pt x="20672" y="20976"/>
                </a:lnTo>
                <a:lnTo>
                  <a:pt x="21302" y="20523"/>
                </a:lnTo>
                <a:lnTo>
                  <a:pt x="21600" y="20239"/>
                </a:lnTo>
                <a:close/>
              </a:path>
            </a:pathLst>
          </a:custGeom>
          <a:solidFill>
            <a:srgbClr val="C6E7FC">
              <a:alpha val="4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6" name="Freeform 22"/>
          <p:cNvSpPr/>
          <p:nvPr/>
        </p:nvSpPr>
        <p:spPr>
          <a:xfrm>
            <a:off x="2828728" y="4087562"/>
            <a:ext cx="5467980" cy="774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79"/>
                </a:moveTo>
                <a:lnTo>
                  <a:pt x="76" y="2054"/>
                </a:lnTo>
                <a:lnTo>
                  <a:pt x="302" y="1743"/>
                </a:lnTo>
                <a:lnTo>
                  <a:pt x="689" y="1307"/>
                </a:lnTo>
                <a:lnTo>
                  <a:pt x="941" y="1058"/>
                </a:lnTo>
                <a:lnTo>
                  <a:pt x="1235" y="809"/>
                </a:lnTo>
                <a:lnTo>
                  <a:pt x="1562" y="622"/>
                </a:lnTo>
                <a:lnTo>
                  <a:pt x="1940" y="436"/>
                </a:lnTo>
                <a:lnTo>
                  <a:pt x="2351" y="249"/>
                </a:lnTo>
                <a:lnTo>
                  <a:pt x="2813" y="124"/>
                </a:lnTo>
                <a:lnTo>
                  <a:pt x="3317" y="62"/>
                </a:lnTo>
                <a:lnTo>
                  <a:pt x="3863" y="0"/>
                </a:lnTo>
                <a:lnTo>
                  <a:pt x="4451" y="62"/>
                </a:lnTo>
                <a:lnTo>
                  <a:pt x="5081" y="187"/>
                </a:lnTo>
                <a:lnTo>
                  <a:pt x="5761" y="436"/>
                </a:lnTo>
                <a:lnTo>
                  <a:pt x="6483" y="747"/>
                </a:lnTo>
                <a:lnTo>
                  <a:pt x="7248" y="1245"/>
                </a:lnTo>
                <a:lnTo>
                  <a:pt x="8062" y="1805"/>
                </a:lnTo>
                <a:lnTo>
                  <a:pt x="8927" y="2490"/>
                </a:lnTo>
                <a:lnTo>
                  <a:pt x="9834" y="3299"/>
                </a:lnTo>
                <a:lnTo>
                  <a:pt x="10792" y="4295"/>
                </a:lnTo>
                <a:lnTo>
                  <a:pt x="11791" y="5416"/>
                </a:lnTo>
                <a:lnTo>
                  <a:pt x="12841" y="6723"/>
                </a:lnTo>
                <a:lnTo>
                  <a:pt x="13941" y="8279"/>
                </a:lnTo>
                <a:lnTo>
                  <a:pt x="15091" y="9960"/>
                </a:lnTo>
                <a:lnTo>
                  <a:pt x="16292" y="11827"/>
                </a:lnTo>
                <a:lnTo>
                  <a:pt x="17544" y="13944"/>
                </a:lnTo>
                <a:lnTo>
                  <a:pt x="18845" y="16247"/>
                </a:lnTo>
                <a:lnTo>
                  <a:pt x="20198" y="18799"/>
                </a:lnTo>
                <a:lnTo>
                  <a:pt x="21600" y="21600"/>
                </a:lnTo>
              </a:path>
            </a:pathLst>
          </a:custGeom>
          <a:ln w="3175">
            <a:solidFill>
              <a:schemeClr val="accent6">
                <a:hueOff val="-10717809"/>
                <a:satOff val="-95633"/>
                <a:lumOff val="55098"/>
              </a:scheme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7" name="Freeform 26"/>
          <p:cNvSpPr/>
          <p:nvPr/>
        </p:nvSpPr>
        <p:spPr>
          <a:xfrm>
            <a:off x="5609488" y="4074174"/>
            <a:ext cx="3308002" cy="651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625" y="20712"/>
                </a:lnTo>
                <a:lnTo>
                  <a:pt x="2332" y="18419"/>
                </a:lnTo>
                <a:lnTo>
                  <a:pt x="3512" y="16866"/>
                </a:lnTo>
                <a:lnTo>
                  <a:pt x="4872" y="15164"/>
                </a:lnTo>
                <a:lnTo>
                  <a:pt x="6386" y="13315"/>
                </a:lnTo>
                <a:lnTo>
                  <a:pt x="8010" y="11318"/>
                </a:lnTo>
                <a:lnTo>
                  <a:pt x="9731" y="9395"/>
                </a:lnTo>
                <a:lnTo>
                  <a:pt x="11494" y="7471"/>
                </a:lnTo>
                <a:lnTo>
                  <a:pt x="13299" y="5696"/>
                </a:lnTo>
                <a:lnTo>
                  <a:pt x="15089" y="3995"/>
                </a:lnTo>
                <a:lnTo>
                  <a:pt x="15978" y="3255"/>
                </a:lnTo>
                <a:lnTo>
                  <a:pt x="16839" y="2515"/>
                </a:lnTo>
                <a:lnTo>
                  <a:pt x="17699" y="1923"/>
                </a:lnTo>
                <a:lnTo>
                  <a:pt x="18532" y="1332"/>
                </a:lnTo>
                <a:lnTo>
                  <a:pt x="19351" y="888"/>
                </a:lnTo>
                <a:lnTo>
                  <a:pt x="20129" y="518"/>
                </a:lnTo>
                <a:lnTo>
                  <a:pt x="20878" y="222"/>
                </a:lnTo>
                <a:lnTo>
                  <a:pt x="21600" y="0"/>
                </a:lnTo>
              </a:path>
            </a:pathLst>
          </a:custGeom>
          <a:ln w="3175">
            <a:solidFill>
              <a:schemeClr val="accent6">
                <a:hueOff val="-10717809"/>
                <a:satOff val="-95633"/>
                <a:lumOff val="55098"/>
              </a:schemeClr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" name="Freeform 10"/>
          <p:cNvSpPr/>
          <p:nvPr/>
        </p:nvSpPr>
        <p:spPr>
          <a:xfrm>
            <a:off x="211665" y="4058554"/>
            <a:ext cx="8723377" cy="132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589" y="9278"/>
                </a:moveTo>
                <a:lnTo>
                  <a:pt x="21389" y="9821"/>
                </a:lnTo>
                <a:lnTo>
                  <a:pt x="21189" y="10329"/>
                </a:lnTo>
                <a:lnTo>
                  <a:pt x="20978" y="10800"/>
                </a:lnTo>
                <a:lnTo>
                  <a:pt x="20762" y="11235"/>
                </a:lnTo>
                <a:lnTo>
                  <a:pt x="20541" y="11670"/>
                </a:lnTo>
                <a:lnTo>
                  <a:pt x="20309" y="12068"/>
                </a:lnTo>
                <a:lnTo>
                  <a:pt x="20071" y="12395"/>
                </a:lnTo>
                <a:lnTo>
                  <a:pt x="19824" y="12721"/>
                </a:lnTo>
                <a:lnTo>
                  <a:pt x="19565" y="13011"/>
                </a:lnTo>
                <a:lnTo>
                  <a:pt x="19297" y="13228"/>
                </a:lnTo>
                <a:lnTo>
                  <a:pt x="19017" y="13446"/>
                </a:lnTo>
                <a:lnTo>
                  <a:pt x="18727" y="13591"/>
                </a:lnTo>
                <a:lnTo>
                  <a:pt x="18427" y="13736"/>
                </a:lnTo>
                <a:lnTo>
                  <a:pt x="18111" y="13808"/>
                </a:lnTo>
                <a:lnTo>
                  <a:pt x="17784" y="13808"/>
                </a:lnTo>
                <a:lnTo>
                  <a:pt x="17441" y="13772"/>
                </a:lnTo>
                <a:lnTo>
                  <a:pt x="17083" y="13699"/>
                </a:lnTo>
                <a:lnTo>
                  <a:pt x="16714" y="13591"/>
                </a:lnTo>
                <a:lnTo>
                  <a:pt x="16329" y="13409"/>
                </a:lnTo>
                <a:lnTo>
                  <a:pt x="15923" y="13156"/>
                </a:lnTo>
                <a:lnTo>
                  <a:pt x="15502" y="12866"/>
                </a:lnTo>
                <a:lnTo>
                  <a:pt x="15064" y="12503"/>
                </a:lnTo>
                <a:lnTo>
                  <a:pt x="14611" y="12105"/>
                </a:lnTo>
                <a:lnTo>
                  <a:pt x="14136" y="11634"/>
                </a:lnTo>
                <a:lnTo>
                  <a:pt x="13641" y="11090"/>
                </a:lnTo>
                <a:lnTo>
                  <a:pt x="13130" y="10474"/>
                </a:lnTo>
                <a:lnTo>
                  <a:pt x="12592" y="9785"/>
                </a:lnTo>
                <a:lnTo>
                  <a:pt x="12039" y="9060"/>
                </a:lnTo>
                <a:lnTo>
                  <a:pt x="11459" y="8227"/>
                </a:lnTo>
                <a:lnTo>
                  <a:pt x="10863" y="7357"/>
                </a:lnTo>
                <a:lnTo>
                  <a:pt x="10241" y="6415"/>
                </a:lnTo>
                <a:lnTo>
                  <a:pt x="9593" y="5364"/>
                </a:lnTo>
                <a:lnTo>
                  <a:pt x="8950" y="4349"/>
                </a:lnTo>
                <a:lnTo>
                  <a:pt x="8328" y="3479"/>
                </a:lnTo>
                <a:lnTo>
                  <a:pt x="7732" y="2682"/>
                </a:lnTo>
                <a:lnTo>
                  <a:pt x="7163" y="2030"/>
                </a:lnTo>
                <a:lnTo>
                  <a:pt x="6620" y="1486"/>
                </a:lnTo>
                <a:lnTo>
                  <a:pt x="6098" y="1015"/>
                </a:lnTo>
                <a:lnTo>
                  <a:pt x="5603" y="652"/>
                </a:lnTo>
                <a:lnTo>
                  <a:pt x="5134" y="362"/>
                </a:lnTo>
                <a:lnTo>
                  <a:pt x="4681" y="181"/>
                </a:lnTo>
                <a:lnTo>
                  <a:pt x="4259" y="36"/>
                </a:lnTo>
                <a:lnTo>
                  <a:pt x="3853" y="0"/>
                </a:lnTo>
                <a:lnTo>
                  <a:pt x="3473" y="0"/>
                </a:lnTo>
                <a:lnTo>
                  <a:pt x="3115" y="72"/>
                </a:lnTo>
                <a:lnTo>
                  <a:pt x="2778" y="181"/>
                </a:lnTo>
                <a:lnTo>
                  <a:pt x="2461" y="362"/>
                </a:lnTo>
                <a:lnTo>
                  <a:pt x="2166" y="544"/>
                </a:lnTo>
                <a:lnTo>
                  <a:pt x="1887" y="797"/>
                </a:lnTo>
                <a:lnTo>
                  <a:pt x="1634" y="1051"/>
                </a:lnTo>
                <a:lnTo>
                  <a:pt x="1397" y="1341"/>
                </a:lnTo>
                <a:lnTo>
                  <a:pt x="1186" y="1667"/>
                </a:lnTo>
                <a:lnTo>
                  <a:pt x="986" y="1957"/>
                </a:lnTo>
                <a:lnTo>
                  <a:pt x="812" y="2283"/>
                </a:lnTo>
                <a:lnTo>
                  <a:pt x="654" y="2609"/>
                </a:lnTo>
                <a:lnTo>
                  <a:pt x="511" y="2899"/>
                </a:lnTo>
                <a:lnTo>
                  <a:pt x="390" y="3189"/>
                </a:lnTo>
                <a:lnTo>
                  <a:pt x="127" y="3914"/>
                </a:lnTo>
                <a:lnTo>
                  <a:pt x="0" y="4349"/>
                </a:lnTo>
                <a:lnTo>
                  <a:pt x="0" y="21600"/>
                </a:lnTo>
                <a:lnTo>
                  <a:pt x="21589" y="21600"/>
                </a:lnTo>
                <a:lnTo>
                  <a:pt x="21600" y="21491"/>
                </a:lnTo>
                <a:lnTo>
                  <a:pt x="21600" y="9242"/>
                </a:lnTo>
                <a:lnTo>
                  <a:pt x="21589" y="9278"/>
                </a:lnTo>
                <a:close/>
              </a:path>
            </a:pathLst>
          </a:custGeom>
          <a:solidFill>
            <a:schemeClr val="accent6">
              <a:hueOff val="-10717809"/>
              <a:satOff val="-95633"/>
              <a:lumOff val="55098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690032" y="2463560"/>
            <a:ext cx="7772401" cy="1524001"/>
          </a:xfrm>
          <a:prstGeom prst="rect">
            <a:avLst/>
          </a:prstGeom>
        </p:spPr>
        <p:txBody>
          <a:bodyPr anchor="t"/>
          <a:lstStyle/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sz="quarter" idx="1"/>
          </p:nvPr>
        </p:nvSpPr>
        <p:spPr>
          <a:xfrm>
            <a:off x="1367364" y="1437448"/>
            <a:ext cx="6417735" cy="939801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Body Level One…"/>
          <p:cNvSpPr txBox="1"/>
          <p:nvPr>
            <p:ph type="body" sz="half" idx="1"/>
          </p:nvPr>
        </p:nvSpPr>
        <p:spPr>
          <a:xfrm>
            <a:off x="676655" y="2679192"/>
            <a:ext cx="3822192" cy="344728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sz="quarter" idx="1"/>
          </p:nvPr>
        </p:nvSpPr>
        <p:spPr>
          <a:xfrm>
            <a:off x="676655" y="2678114"/>
            <a:ext cx="3822193" cy="639763"/>
          </a:xfrm>
          <a:prstGeom prst="rect">
            <a:avLst/>
          </a:prstGeom>
        </p:spPr>
        <p:txBody>
          <a:bodyPr anchor="ctr"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Text Placeholder 4"/>
          <p:cNvSpPr/>
          <p:nvPr>
            <p:ph type="body" sz="quarter" idx="13"/>
          </p:nvPr>
        </p:nvSpPr>
        <p:spPr>
          <a:xfrm>
            <a:off x="4648200" y="2678113"/>
            <a:ext cx="3822192" cy="639763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ClrTx/>
              <a:buSzTx/>
              <a:buFontTx/>
              <a:buNone/>
            </a:pP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</a:p>
        </p:txBody>
      </p:sp>
      <p:grpSp>
        <p:nvGrpSpPr>
          <p:cNvPr id="91" name="Group 5"/>
          <p:cNvGrpSpPr/>
          <p:nvPr/>
        </p:nvGrpSpPr>
        <p:grpSpPr>
          <a:xfrm>
            <a:off x="211665" y="714191"/>
            <a:ext cx="8723377" cy="1329874"/>
            <a:chOff x="0" y="0"/>
            <a:chExt cx="8723376" cy="1329873"/>
          </a:xfrm>
        </p:grpSpPr>
        <p:sp>
          <p:nvSpPr>
            <p:cNvPr id="86" name="Freeform 14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2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7" name="Freeform 18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8" name="Freeform 22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9" name="Freeform 26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0" name="Freeform 10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</a:p>
        </p:txBody>
      </p:sp>
      <p:sp>
        <p:nvSpPr>
          <p:cNvPr id="100" name="Body Level One…"/>
          <p:cNvSpPr txBox="1"/>
          <p:nvPr>
            <p:ph type="body" sz="quarter" idx="1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800"/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800"/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800"/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800"/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106" name="Group 23"/>
          <p:cNvGrpSpPr/>
          <p:nvPr/>
        </p:nvGrpSpPr>
        <p:grpSpPr>
          <a:xfrm>
            <a:off x="211665" y="714190"/>
            <a:ext cx="8723377" cy="1331581"/>
            <a:chOff x="0" y="0"/>
            <a:chExt cx="8723376" cy="1331579"/>
          </a:xfrm>
        </p:grpSpPr>
        <p:sp>
          <p:nvSpPr>
            <p:cNvPr id="101" name="Freeform 14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2" y="0"/>
                  </a:moveTo>
                  <a:lnTo>
                    <a:pt x="20642" y="607"/>
                  </a:lnTo>
                  <a:lnTo>
                    <a:pt x="19716" y="1282"/>
                  </a:lnTo>
                  <a:lnTo>
                    <a:pt x="18774" y="2025"/>
                  </a:lnTo>
                  <a:lnTo>
                    <a:pt x="17800" y="2767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3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3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" name="Freeform 18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" name="Freeform 22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4" name="Freeform 26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5" name="Freeform 28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07" name="Title Text"/>
          <p:cNvSpPr txBox="1"/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/>
          <a:lstStyle>
            <a:lvl1pPr algn="l">
              <a:defRPr sz="3200">
                <a:solidFill>
                  <a:srgbClr val="073E87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4"/>
          <p:cNvSpPr/>
          <p:nvPr/>
        </p:nvSpPr>
        <p:spPr>
          <a:xfrm>
            <a:off x="228600" y="228600"/>
            <a:ext cx="8695944" cy="603504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</a:p>
        </p:txBody>
      </p:sp>
      <p:grpSp>
        <p:nvGrpSpPr>
          <p:cNvPr id="121" name="Group 8"/>
          <p:cNvGrpSpPr/>
          <p:nvPr/>
        </p:nvGrpSpPr>
        <p:grpSpPr>
          <a:xfrm>
            <a:off x="211665" y="5353963"/>
            <a:ext cx="8723377" cy="1331581"/>
            <a:chOff x="0" y="0"/>
            <a:chExt cx="8723376" cy="1331579"/>
          </a:xfrm>
        </p:grpSpPr>
        <p:sp>
          <p:nvSpPr>
            <p:cNvPr id="116" name="Freeform 14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2" y="0"/>
                  </a:moveTo>
                  <a:lnTo>
                    <a:pt x="20642" y="607"/>
                  </a:lnTo>
                  <a:lnTo>
                    <a:pt x="19716" y="1282"/>
                  </a:lnTo>
                  <a:lnTo>
                    <a:pt x="18774" y="2025"/>
                  </a:lnTo>
                  <a:lnTo>
                    <a:pt x="17800" y="2767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8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8"/>
                  </a:lnTo>
                  <a:lnTo>
                    <a:pt x="3927" y="20183"/>
                  </a:lnTo>
                  <a:lnTo>
                    <a:pt x="4837" y="20588"/>
                  </a:lnTo>
                  <a:lnTo>
                    <a:pt x="5715" y="20858"/>
                  </a:lnTo>
                  <a:lnTo>
                    <a:pt x="6561" y="21128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8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3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7" name="Freeform 18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8" name="Freeform 22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19" name="Freeform 26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0" name="Freeform 10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22" name="Title Text"/>
          <p:cNvSpPr txBox="1"/>
          <p:nvPr>
            <p:ph type="title"/>
          </p:nvPr>
        </p:nvSpPr>
        <p:spPr>
          <a:xfrm>
            <a:off x="4874154" y="338666"/>
            <a:ext cx="3812646" cy="2429936"/>
          </a:xfrm>
          <a:prstGeom prst="rect">
            <a:avLst/>
          </a:prstGeom>
        </p:spPr>
        <p:txBody>
          <a:bodyPr anchor="b"/>
          <a:lstStyle>
            <a:lvl1pPr algn="l"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123" name="Body Level One…"/>
          <p:cNvSpPr txBox="1"/>
          <p:nvPr>
            <p:ph type="body" sz="quarter" idx="1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Picture Placeholder 2"/>
          <p:cNvSpPr/>
          <p:nvPr>
            <p:ph type="pic" sz="quarter" idx="13"/>
          </p:nvPr>
        </p:nvSpPr>
        <p:spPr>
          <a:xfrm>
            <a:off x="838199" y="1371599"/>
            <a:ext cx="3566161" cy="2926082"/>
          </a:xfrm>
          <a:prstGeom prst="rect">
            <a:avLst/>
          </a:prstGeom>
          <a:effectLst>
            <a:reflection blurRad="0" stA="30000" stPos="0" endA="0" endPos="40000" dist="0" dir="5400000" fadeDir="5400000" sx="100000" sy="-100000" kx="0" ky="0" algn="bl" rotWithShape="0"/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6">
            <a:hueOff val="-10717809"/>
            <a:satOff val="-95633"/>
            <a:lumOff val="55098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</a:p>
        </p:txBody>
      </p:sp>
      <p:grpSp>
        <p:nvGrpSpPr>
          <p:cNvPr id="8" name="Group 15"/>
          <p:cNvGrpSpPr/>
          <p:nvPr/>
        </p:nvGrpSpPr>
        <p:grpSpPr>
          <a:xfrm>
            <a:off x="211665" y="1679429"/>
            <a:ext cx="8723377" cy="1329874"/>
            <a:chOff x="0" y="0"/>
            <a:chExt cx="8723376" cy="1329873"/>
          </a:xfrm>
        </p:grpSpPr>
        <p:sp>
          <p:nvSpPr>
            <p:cNvPr id="3" name="Freeform 14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2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" name="Freeform 18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" name="Freeform 22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" name="Freeform 26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6">
                  <a:hueOff val="-10717809"/>
                  <a:satOff val="-95633"/>
                  <a:lumOff val="55098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" name="Freeform 10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chemeClr val="accent6">
                <a:hueOff val="-10717809"/>
                <a:satOff val="-95633"/>
                <a:lumOff val="5509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9" name="Title Text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0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" name="Slide Number"/>
          <p:cNvSpPr txBox="1"/>
          <p:nvPr>
            <p:ph type="sldNum" sz="quarter" idx="2"/>
          </p:nvPr>
        </p:nvSpPr>
        <p:spPr>
          <a:xfrm>
            <a:off x="4453330" y="6317155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1000">
                <a:solidFill>
                  <a:srgbClr val="073E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Candara"/>
          <a:ea typeface="Candara"/>
          <a:cs typeface="Candara"/>
          <a:sym typeface="Candar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Candara"/>
          <a:ea typeface="Candara"/>
          <a:cs typeface="Candara"/>
          <a:sym typeface="Candar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Candara"/>
          <a:ea typeface="Candara"/>
          <a:cs typeface="Candara"/>
          <a:sym typeface="Candar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Candara"/>
          <a:ea typeface="Candara"/>
          <a:cs typeface="Candara"/>
          <a:sym typeface="Candar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Candara"/>
          <a:ea typeface="Candara"/>
          <a:cs typeface="Candara"/>
          <a:sym typeface="Candar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Candara"/>
          <a:ea typeface="Candara"/>
          <a:cs typeface="Candara"/>
          <a:sym typeface="Candar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Candara"/>
          <a:ea typeface="Candara"/>
          <a:cs typeface="Candara"/>
          <a:sym typeface="Candar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Candara"/>
          <a:ea typeface="Candara"/>
          <a:cs typeface="Candara"/>
          <a:sym typeface="Candar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chemeClr val="accent6">
              <a:hueOff val="-10717809"/>
              <a:satOff val="-95633"/>
              <a:lumOff val="55098"/>
            </a:schemeClr>
          </a:solidFill>
          <a:uFillTx/>
          <a:latin typeface="Candara"/>
          <a:ea typeface="Candara"/>
          <a:cs typeface="Candara"/>
          <a:sym typeface="Candara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b="0" baseline="0" cap="none" i="0" spc="0" strike="noStrike" sz="2400" u="none">
          <a:ln>
            <a:noFill/>
          </a:ln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1pPr>
      <a:lvl2pPr marL="601201" marR="0" indent="-29925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b="0" baseline="0" cap="none" i="0" spc="0" strike="noStrike" sz="2400" u="none">
          <a:ln>
            <a:noFill/>
          </a:ln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2pPr>
      <a:lvl3pPr marL="901382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b="0" baseline="0" cap="none" i="0" spc="0" strike="noStrike" sz="2400" u="none">
          <a:ln>
            <a:noFill/>
          </a:ln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3pPr>
      <a:lvl4pPr marL="1219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b="0" baseline="0" cap="none" i="0" spc="0" strike="noStrike" sz="2400" u="none">
          <a:ln>
            <a:noFill/>
          </a:ln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4pPr>
      <a:lvl5pPr marL="1577339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b="0" baseline="0" cap="none" i="0" spc="0" strike="noStrike" sz="2400" u="none">
          <a:ln>
            <a:noFill/>
          </a:ln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5pPr>
      <a:lvl6pPr marL="194636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b="0" baseline="0" cap="none" i="0" spc="0" strike="noStrike" sz="2400" u="none">
          <a:ln>
            <a:noFill/>
          </a:ln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6pPr>
      <a:lvl7pPr marL="226640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b="0" baseline="0" cap="none" i="0" spc="0" strike="noStrike" sz="2400" u="none">
          <a:ln>
            <a:noFill/>
          </a:ln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7pPr>
      <a:lvl8pPr marL="258644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b="0" baseline="0" cap="none" i="0" spc="0" strike="noStrike" sz="2400" u="none">
          <a:ln>
            <a:noFill/>
          </a:ln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8pPr>
      <a:lvl9pPr marL="2906485" marR="0" indent="-39188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Symbol"/>
        <a:buChar char="*"/>
        <a:tabLst/>
        <a:defRPr b="0" baseline="0" cap="none" i="0" spc="0" strike="noStrike" sz="2400" u="none">
          <a:ln>
            <a:noFill/>
          </a:ln>
          <a:solidFill>
            <a:srgbClr val="073E87"/>
          </a:solidFill>
          <a:uFillTx/>
          <a:latin typeface="Candara"/>
          <a:ea typeface="Candara"/>
          <a:cs typeface="Candara"/>
          <a:sym typeface="Candar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jpeg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 txBox="1"/>
          <p:nvPr>
            <p:ph type="ctrTitle"/>
          </p:nvPr>
        </p:nvSpPr>
        <p:spPr>
          <a:xfrm>
            <a:off x="685800" y="488461"/>
            <a:ext cx="7772400" cy="1778001"/>
          </a:xfrm>
          <a:prstGeom prst="rect">
            <a:avLst/>
          </a:prstGeom>
        </p:spPr>
        <p:txBody>
          <a:bodyPr/>
          <a:lstStyle/>
          <a:p>
            <a:pPr defTabSz="832104">
              <a:defRPr sz="4368"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t>End</a:t>
            </a:r>
            <a:r>
              <a:rPr sz="4004"/>
              <a:t> Perfectionism and Embrace the Joy of the Journey</a:t>
            </a:r>
          </a:p>
        </p:txBody>
      </p:sp>
      <p:sp>
        <p:nvSpPr>
          <p:cNvPr id="160" name="Subtitle 2"/>
          <p:cNvSpPr txBox="1"/>
          <p:nvPr>
            <p:ph type="subTitle" sz="half" idx="1"/>
          </p:nvPr>
        </p:nvSpPr>
        <p:spPr>
          <a:xfrm>
            <a:off x="1371600" y="2442308"/>
            <a:ext cx="6400800" cy="2586894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t>Carol A. Conley RN,DNP</a:t>
            </a:r>
          </a:p>
          <a:p>
            <a:pPr>
              <a:defRPr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t>Greater Boston Nursing Collective</a:t>
            </a:r>
          </a:p>
          <a:p>
            <a:pPr>
              <a:defRPr>
                <a:latin typeface="Apple Chancery"/>
                <a:ea typeface="Apple Chancery"/>
                <a:cs typeface="Apple Chancery"/>
                <a:sym typeface="Apple Chancery"/>
              </a:defRPr>
            </a:pPr>
            <a:r>
              <a:t>November 29, 2018</a:t>
            </a:r>
          </a:p>
        </p:txBody>
      </p:sp>
      <p:pic>
        <p:nvPicPr>
          <p:cNvPr id="16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6306" y="3468073"/>
            <a:ext cx="2129694" cy="21296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ontent Placeholder 2"/>
          <p:cNvSpPr txBox="1"/>
          <p:nvPr>
            <p:ph type="body" idx="1"/>
          </p:nvPr>
        </p:nvSpPr>
        <p:spPr>
          <a:xfrm>
            <a:off x="872066" y="2675466"/>
            <a:ext cx="7408335" cy="3450697"/>
          </a:xfrm>
          <a:prstGeom prst="rect">
            <a:avLst/>
          </a:prstGeom>
        </p:spPr>
        <p:txBody>
          <a:bodyPr/>
          <a:lstStyle/>
          <a:p>
            <a:pPr/>
            <a:r>
              <a:t>“A job well done”</a:t>
            </a:r>
          </a:p>
          <a:p>
            <a:pPr/>
            <a:r>
              <a:t>“Challenge…if I have a challenge, that’s what makes life worthwhile for me”</a:t>
            </a:r>
          </a:p>
        </p:txBody>
      </p:sp>
      <p:sp>
        <p:nvSpPr>
          <p:cNvPr id="194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Achievement</a:t>
            </a:r>
          </a:p>
        </p:txBody>
      </p:sp>
      <p:pic>
        <p:nvPicPr>
          <p:cNvPr id="19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64432" y="4257656"/>
            <a:ext cx="4390100" cy="21812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ontent Placeholder 4"/>
          <p:cNvSpPr txBox="1"/>
          <p:nvPr>
            <p:ph type="body" idx="1"/>
          </p:nvPr>
        </p:nvSpPr>
        <p:spPr>
          <a:xfrm>
            <a:off x="872066" y="2675466"/>
            <a:ext cx="7408335" cy="3450697"/>
          </a:xfrm>
          <a:prstGeom prst="rect">
            <a:avLst/>
          </a:prstGeom>
        </p:spPr>
        <p:txBody>
          <a:bodyPr/>
          <a:lstStyle/>
          <a:p>
            <a:pPr/>
            <a:r>
              <a:t>Appreciation from peers, leaders, patients and families</a:t>
            </a:r>
          </a:p>
          <a:p>
            <a:pPr/>
            <a:r>
              <a:t>Formal and informal</a:t>
            </a:r>
          </a:p>
        </p:txBody>
      </p:sp>
      <p:sp>
        <p:nvSpPr>
          <p:cNvPr id="198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Recognition</a:t>
            </a:r>
          </a:p>
        </p:txBody>
      </p:sp>
      <p:pic>
        <p:nvPicPr>
          <p:cNvPr id="199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7120" y="4121310"/>
            <a:ext cx="4660901" cy="173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The Research</a:t>
            </a:r>
          </a:p>
        </p:txBody>
      </p:sp>
      <p:grpSp>
        <p:nvGrpSpPr>
          <p:cNvPr id="228" name="Content Placeholder 5"/>
          <p:cNvGrpSpPr/>
          <p:nvPr/>
        </p:nvGrpSpPr>
        <p:grpSpPr>
          <a:xfrm>
            <a:off x="604517" y="2458808"/>
            <a:ext cx="7660007" cy="3651480"/>
            <a:chOff x="0" y="-33566"/>
            <a:chExt cx="7660006" cy="3651478"/>
          </a:xfrm>
        </p:grpSpPr>
        <p:grpSp>
          <p:nvGrpSpPr>
            <p:cNvPr id="204" name="Group"/>
            <p:cNvGrpSpPr/>
            <p:nvPr/>
          </p:nvGrpSpPr>
          <p:grpSpPr>
            <a:xfrm>
              <a:off x="4510094" y="2284261"/>
              <a:ext cx="3129596" cy="1333651"/>
              <a:chOff x="0" y="0"/>
              <a:chExt cx="3129595" cy="1333649"/>
            </a:xfrm>
          </p:grpSpPr>
          <p:sp>
            <p:nvSpPr>
              <p:cNvPr id="202" name="Rounded Rectangle"/>
              <p:cNvSpPr/>
              <p:nvPr/>
            </p:nvSpPr>
            <p:spPr>
              <a:xfrm>
                <a:off x="0" y="0"/>
                <a:ext cx="3129596" cy="1333650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hueOff val="-10717809"/>
                  <a:satOff val="-95633"/>
                  <a:lumOff val="55098"/>
                  <a:alpha val="90000"/>
                </a:schemeClr>
              </a:solidFill>
              <a:ln w="9525" cap="flat">
                <a:solidFill>
                  <a:srgbClr val="54D1A9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89000">
                  <a:lnSpc>
                    <a:spcPct val="90000"/>
                  </a:lnSpc>
                  <a:spcBef>
                    <a:spcPts val="300"/>
                  </a:spcBef>
                  <a:defRPr sz="2200">
                    <a:solidFill>
                      <a:srgbClr val="073E87"/>
                    </a:solidFill>
                  </a:defRPr>
                </a:pPr>
              </a:p>
            </p:txBody>
          </p:sp>
          <p:sp>
            <p:nvSpPr>
              <p:cNvPr id="203" name="Recognition"/>
              <p:cNvSpPr txBox="1"/>
              <p:nvPr/>
            </p:nvSpPr>
            <p:spPr>
              <a:xfrm>
                <a:off x="968175" y="362709"/>
                <a:ext cx="2132126" cy="4445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76200" tIns="76200" rIns="76200" bIns="76200" numCol="1" anchor="t">
                <a:spAutoFit/>
              </a:bodyPr>
              <a:lstStyle/>
              <a:p>
                <a:pPr lvl="1" marL="228600" indent="-228600" defTabSz="889000">
                  <a:lnSpc>
                    <a:spcPct val="90000"/>
                  </a:lnSpc>
                  <a:spcBef>
                    <a:spcPts val="300"/>
                  </a:spcBef>
                  <a:buClr>
                    <a:schemeClr val="accent1"/>
                  </a:buClr>
                  <a:buSzPct val="100000"/>
                  <a:buFont typeface="Symbol"/>
                  <a:buChar char="·"/>
                  <a:defRPr sz="2000">
                    <a:solidFill>
                      <a:srgbClr val="073E87"/>
                    </a:solidFill>
                  </a:defRPr>
                </a:pPr>
                <a:r>
                  <a:t>Recognition</a:t>
                </a:r>
              </a:p>
            </p:txBody>
          </p:sp>
        </p:grpSp>
        <p:grpSp>
          <p:nvGrpSpPr>
            <p:cNvPr id="207" name="Group"/>
            <p:cNvGrpSpPr/>
            <p:nvPr/>
          </p:nvGrpSpPr>
          <p:grpSpPr>
            <a:xfrm>
              <a:off x="190704" y="2379170"/>
              <a:ext cx="3051244" cy="1238743"/>
              <a:chOff x="0" y="0"/>
              <a:chExt cx="3051243" cy="1238742"/>
            </a:xfrm>
          </p:grpSpPr>
          <p:sp>
            <p:nvSpPr>
              <p:cNvPr id="205" name="Rounded Rectangle"/>
              <p:cNvSpPr/>
              <p:nvPr/>
            </p:nvSpPr>
            <p:spPr>
              <a:xfrm>
                <a:off x="0" y="0"/>
                <a:ext cx="3051244" cy="1238743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hueOff val="-10717809"/>
                  <a:satOff val="-95633"/>
                  <a:lumOff val="55098"/>
                  <a:alpha val="90000"/>
                </a:schemeClr>
              </a:solidFill>
              <a:ln w="9525" cap="flat">
                <a:solidFill>
                  <a:schemeClr val="accent3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89000">
                  <a:lnSpc>
                    <a:spcPct val="90000"/>
                  </a:lnSpc>
                  <a:spcBef>
                    <a:spcPts val="300"/>
                  </a:spcBef>
                  <a:defRPr sz="2200">
                    <a:solidFill>
                      <a:srgbClr val="073E87"/>
                    </a:solidFill>
                  </a:defRPr>
                </a:pPr>
              </a:p>
            </p:txBody>
          </p:sp>
          <p:sp>
            <p:nvSpPr>
              <p:cNvPr id="206" name="Achievement"/>
              <p:cNvSpPr txBox="1"/>
              <p:nvPr/>
            </p:nvSpPr>
            <p:spPr>
              <a:xfrm>
                <a:off x="27210" y="336895"/>
                <a:ext cx="2081450" cy="4445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76200" tIns="76200" rIns="76200" bIns="76200" numCol="1" anchor="t">
                <a:spAutoFit/>
              </a:bodyPr>
              <a:lstStyle/>
              <a:p>
                <a:pPr lvl="1" marL="228600" indent="-228600" defTabSz="889000">
                  <a:lnSpc>
                    <a:spcPct val="90000"/>
                  </a:lnSpc>
                  <a:spcBef>
                    <a:spcPts val="300"/>
                  </a:spcBef>
                  <a:buClr>
                    <a:schemeClr val="accent1"/>
                  </a:buClr>
                  <a:buSzPct val="100000"/>
                  <a:buFont typeface="Symbol"/>
                  <a:buChar char="·"/>
                  <a:defRPr sz="2000">
                    <a:solidFill>
                      <a:srgbClr val="073E87"/>
                    </a:solidFill>
                  </a:defRPr>
                </a:pPr>
                <a:r>
                  <a:t>Achievement</a:t>
                </a:r>
              </a:p>
            </p:txBody>
          </p:sp>
        </p:grpSp>
        <p:grpSp>
          <p:nvGrpSpPr>
            <p:cNvPr id="210" name="Group"/>
            <p:cNvGrpSpPr/>
            <p:nvPr/>
          </p:nvGrpSpPr>
          <p:grpSpPr>
            <a:xfrm>
              <a:off x="4847216" y="0"/>
              <a:ext cx="2812791" cy="1095640"/>
              <a:chOff x="0" y="0"/>
              <a:chExt cx="2812789" cy="1095639"/>
            </a:xfrm>
          </p:grpSpPr>
          <p:sp>
            <p:nvSpPr>
              <p:cNvPr id="208" name="Rounded Rectangle"/>
              <p:cNvSpPr/>
              <p:nvPr/>
            </p:nvSpPr>
            <p:spPr>
              <a:xfrm>
                <a:off x="0" y="0"/>
                <a:ext cx="2812790" cy="1095640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hueOff val="-10717809"/>
                  <a:satOff val="-95633"/>
                  <a:lumOff val="55098"/>
                  <a:alpha val="90000"/>
                </a:schemeClr>
              </a:solidFill>
              <a:ln w="9525" cap="flat">
                <a:solidFill>
                  <a:srgbClr val="4CC2D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89000">
                  <a:lnSpc>
                    <a:spcPct val="90000"/>
                  </a:lnSpc>
                  <a:spcBef>
                    <a:spcPts val="300"/>
                  </a:spcBef>
                  <a:defRPr sz="2200">
                    <a:solidFill>
                      <a:srgbClr val="073E87"/>
                    </a:solidFill>
                  </a:defRPr>
                </a:pPr>
              </a:p>
            </p:txBody>
          </p:sp>
          <p:sp>
            <p:nvSpPr>
              <p:cNvPr id="209" name="The Work"/>
              <p:cNvSpPr txBox="1"/>
              <p:nvPr/>
            </p:nvSpPr>
            <p:spPr>
              <a:xfrm>
                <a:off x="867904" y="24068"/>
                <a:ext cx="1920818" cy="4445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76200" tIns="76200" rIns="76200" bIns="76200" numCol="1" anchor="t">
                <a:spAutoFit/>
              </a:bodyPr>
              <a:lstStyle/>
              <a:p>
                <a:pPr lvl="1" marL="228600" indent="-228600" defTabSz="889000">
                  <a:lnSpc>
                    <a:spcPct val="90000"/>
                  </a:lnSpc>
                  <a:spcBef>
                    <a:spcPts val="300"/>
                  </a:spcBef>
                  <a:buClr>
                    <a:schemeClr val="accent1"/>
                  </a:buClr>
                  <a:buSzPct val="100000"/>
                  <a:buFont typeface="Symbol"/>
                  <a:buChar char="·"/>
                  <a:defRPr sz="2000">
                    <a:solidFill>
                      <a:srgbClr val="073E87"/>
                    </a:solidFill>
                  </a:defRPr>
                </a:pPr>
                <a:r>
                  <a:t>The Work</a:t>
                </a:r>
              </a:p>
            </p:txBody>
          </p:sp>
        </p:grpSp>
        <p:grpSp>
          <p:nvGrpSpPr>
            <p:cNvPr id="213" name="Group"/>
            <p:cNvGrpSpPr/>
            <p:nvPr/>
          </p:nvGrpSpPr>
          <p:grpSpPr>
            <a:xfrm>
              <a:off x="0" y="-33567"/>
              <a:ext cx="2526483" cy="1208948"/>
              <a:chOff x="0" y="0"/>
              <a:chExt cx="2526482" cy="1208946"/>
            </a:xfrm>
          </p:grpSpPr>
          <p:sp>
            <p:nvSpPr>
              <p:cNvPr id="211" name="Rounded Rectangle"/>
              <p:cNvSpPr/>
              <p:nvPr/>
            </p:nvSpPr>
            <p:spPr>
              <a:xfrm>
                <a:off x="0" y="0"/>
                <a:ext cx="2526483" cy="1208947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hueOff val="-10717809"/>
                  <a:satOff val="-95633"/>
                  <a:lumOff val="55098"/>
                  <a:alpha val="90000"/>
                </a:schemeClr>
              </a:solidFill>
              <a:ln w="9525" cap="flat">
                <a:solidFill>
                  <a:schemeClr val="accent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889000">
                  <a:lnSpc>
                    <a:spcPct val="90000"/>
                  </a:lnSpc>
                  <a:spcBef>
                    <a:spcPts val="300"/>
                  </a:spcBef>
                  <a:defRPr sz="2200">
                    <a:solidFill>
                      <a:srgbClr val="073E87"/>
                    </a:solidFill>
                  </a:defRPr>
                </a:pPr>
              </a:p>
            </p:txBody>
          </p:sp>
          <p:sp>
            <p:nvSpPr>
              <p:cNvPr id="212" name="Connection"/>
              <p:cNvSpPr txBox="1"/>
              <p:nvPr/>
            </p:nvSpPr>
            <p:spPr>
              <a:xfrm>
                <a:off x="26556" y="26556"/>
                <a:ext cx="1715426" cy="7489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76200" tIns="76200" rIns="76200" bIns="76200" numCol="1" anchor="t">
                <a:noAutofit/>
              </a:bodyPr>
              <a:lstStyle/>
              <a:p>
                <a:pPr lvl="1" marL="228600" indent="-228600" defTabSz="889000">
                  <a:lnSpc>
                    <a:spcPct val="90000"/>
                  </a:lnSpc>
                  <a:spcBef>
                    <a:spcPts val="300"/>
                  </a:spcBef>
                  <a:buClr>
                    <a:schemeClr val="accent1"/>
                  </a:buClr>
                  <a:buSzPct val="100000"/>
                  <a:buFont typeface="Symbol"/>
                  <a:buChar char="·"/>
                  <a:defRPr sz="2000">
                    <a:solidFill>
                      <a:srgbClr val="073E87"/>
                    </a:solidFill>
                  </a:defRPr>
                </a:pPr>
                <a:r>
                  <a:t>Connection</a:t>
                </a:r>
              </a:p>
            </p:txBody>
          </p:sp>
        </p:grpSp>
        <p:grpSp>
          <p:nvGrpSpPr>
            <p:cNvPr id="216" name="Group"/>
            <p:cNvGrpSpPr/>
            <p:nvPr/>
          </p:nvGrpSpPr>
          <p:grpSpPr>
            <a:xfrm>
              <a:off x="2175646" y="228256"/>
              <a:ext cx="1545018" cy="1691938"/>
              <a:chOff x="0" y="0"/>
              <a:chExt cx="1545017" cy="1691937"/>
            </a:xfrm>
          </p:grpSpPr>
          <p:sp>
            <p:nvSpPr>
              <p:cNvPr id="214" name="Shape"/>
              <p:cNvSpPr/>
              <p:nvPr/>
            </p:nvSpPr>
            <p:spPr>
              <a:xfrm>
                <a:off x="0" y="0"/>
                <a:ext cx="1545018" cy="15450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0" y="9671"/>
                      <a:pt x="9671" y="0"/>
                      <a:pt x="2160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7EABEA"/>
                  </a:gs>
                  <a:gs pos="100000">
                    <a:srgbClr val="3670B9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50800" dist="254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46685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chemeClr val="accent6">
                        <a:hueOff val="-10717809"/>
                        <a:satOff val="-95633"/>
                        <a:lumOff val="55098"/>
                      </a:schemeClr>
                    </a:solidFill>
                  </a:defRPr>
                </a:pPr>
              </a:p>
            </p:txBody>
          </p:sp>
          <p:sp>
            <p:nvSpPr>
              <p:cNvPr id="215" name="33%"/>
              <p:cNvSpPr txBox="1"/>
              <p:nvPr/>
            </p:nvSpPr>
            <p:spPr>
              <a:xfrm>
                <a:off x="452524" y="305605"/>
                <a:ext cx="1092493" cy="13863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34695" tIns="234695" rIns="234695" bIns="234695" numCol="1" anchor="ctr">
                <a:spAutoFit/>
              </a:bodyPr>
              <a:lstStyle>
                <a:lvl1pPr algn="ctr" defTabSz="1466850">
                  <a:lnSpc>
                    <a:spcPct val="90000"/>
                  </a:lnSpc>
                  <a:spcBef>
                    <a:spcPts val="1300"/>
                  </a:spcBef>
                  <a:defRPr sz="3300">
                    <a:solidFill>
                      <a:schemeClr val="accent6">
                        <a:hueOff val="-10717809"/>
                        <a:satOff val="-95633"/>
                        <a:lumOff val="55098"/>
                      </a:schemeClr>
                    </a:solidFill>
                  </a:defRPr>
                </a:lvl1pPr>
              </a:lstStyle>
              <a:p>
                <a:pPr/>
                <a:r>
                  <a:t>33%</a:t>
                </a:r>
              </a:p>
            </p:txBody>
          </p:sp>
        </p:grpSp>
        <p:grpSp>
          <p:nvGrpSpPr>
            <p:cNvPr id="219" name="Group"/>
            <p:cNvGrpSpPr/>
            <p:nvPr/>
          </p:nvGrpSpPr>
          <p:grpSpPr>
            <a:xfrm>
              <a:off x="3792027" y="228256"/>
              <a:ext cx="1545018" cy="1691938"/>
              <a:chOff x="0" y="0"/>
              <a:chExt cx="1545017" cy="1691937"/>
            </a:xfrm>
          </p:grpSpPr>
          <p:sp>
            <p:nvSpPr>
              <p:cNvPr id="217" name="Shape"/>
              <p:cNvSpPr/>
              <p:nvPr/>
            </p:nvSpPr>
            <p:spPr>
              <a:xfrm>
                <a:off x="0" y="0"/>
                <a:ext cx="1545018" cy="15450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4DCE9"/>
                  </a:gs>
                  <a:gs pos="100000">
                    <a:srgbClr val="39ABBB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50800" dist="254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46685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chemeClr val="accent6">
                        <a:hueOff val="-10717809"/>
                        <a:satOff val="-95633"/>
                        <a:lumOff val="55098"/>
                      </a:schemeClr>
                    </a:solidFill>
                  </a:defRPr>
                </a:pPr>
              </a:p>
            </p:txBody>
          </p:sp>
          <p:sp>
            <p:nvSpPr>
              <p:cNvPr id="218" name="33%"/>
              <p:cNvSpPr txBox="1"/>
              <p:nvPr/>
            </p:nvSpPr>
            <p:spPr>
              <a:xfrm>
                <a:off x="0" y="305605"/>
                <a:ext cx="1092493" cy="13863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34695" tIns="234695" rIns="234695" bIns="234695" numCol="1" anchor="ctr">
                <a:spAutoFit/>
              </a:bodyPr>
              <a:lstStyle>
                <a:lvl1pPr algn="ctr" defTabSz="1466850">
                  <a:lnSpc>
                    <a:spcPct val="90000"/>
                  </a:lnSpc>
                  <a:spcBef>
                    <a:spcPts val="1300"/>
                  </a:spcBef>
                  <a:defRPr sz="3300">
                    <a:solidFill>
                      <a:schemeClr val="accent6">
                        <a:hueOff val="-10717809"/>
                        <a:satOff val="-95633"/>
                        <a:lumOff val="55098"/>
                      </a:schemeClr>
                    </a:solidFill>
                  </a:defRPr>
                </a:lvl1pPr>
              </a:lstStyle>
              <a:p>
                <a:pPr/>
                <a:r>
                  <a:t>33%</a:t>
                </a:r>
              </a:p>
            </p:txBody>
          </p:sp>
        </p:grpSp>
        <p:grpSp>
          <p:nvGrpSpPr>
            <p:cNvPr id="222" name="Group"/>
            <p:cNvGrpSpPr/>
            <p:nvPr/>
          </p:nvGrpSpPr>
          <p:grpSpPr>
            <a:xfrm>
              <a:off x="3792027" y="1697718"/>
              <a:ext cx="1545018" cy="1691938"/>
              <a:chOff x="0" y="0"/>
              <a:chExt cx="1545017" cy="1691936"/>
            </a:xfrm>
          </p:grpSpPr>
          <p:sp>
            <p:nvSpPr>
              <p:cNvPr id="220" name="Shape"/>
              <p:cNvSpPr/>
              <p:nvPr/>
            </p:nvSpPr>
            <p:spPr>
              <a:xfrm>
                <a:off x="0" y="146919"/>
                <a:ext cx="1545018" cy="15450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29"/>
                      <a:pt x="11929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BE8C9"/>
                  </a:gs>
                  <a:gs pos="100000">
                    <a:srgbClr val="3DBD94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50800" dist="254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46685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chemeClr val="accent6">
                        <a:hueOff val="-10717809"/>
                        <a:satOff val="-95633"/>
                        <a:lumOff val="55098"/>
                      </a:schemeClr>
                    </a:solidFill>
                  </a:defRPr>
                </a:pPr>
              </a:p>
            </p:txBody>
          </p:sp>
          <p:sp>
            <p:nvSpPr>
              <p:cNvPr id="221" name="13%"/>
              <p:cNvSpPr txBox="1"/>
              <p:nvPr/>
            </p:nvSpPr>
            <p:spPr>
              <a:xfrm>
                <a:off x="0" y="0"/>
                <a:ext cx="1092493" cy="13863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34695" tIns="234695" rIns="234695" bIns="234695" numCol="1" anchor="ctr">
                <a:spAutoFit/>
              </a:bodyPr>
              <a:lstStyle>
                <a:lvl1pPr algn="ctr" defTabSz="1466850">
                  <a:lnSpc>
                    <a:spcPct val="90000"/>
                  </a:lnSpc>
                  <a:spcBef>
                    <a:spcPts val="1300"/>
                  </a:spcBef>
                  <a:defRPr sz="3300">
                    <a:solidFill>
                      <a:schemeClr val="accent6">
                        <a:hueOff val="-10717809"/>
                        <a:satOff val="-95633"/>
                        <a:lumOff val="55098"/>
                      </a:schemeClr>
                    </a:solidFill>
                  </a:defRPr>
                </a:lvl1pPr>
              </a:lstStyle>
              <a:p>
                <a:pPr/>
                <a:r>
                  <a:t>13%</a:t>
                </a:r>
              </a:p>
            </p:txBody>
          </p:sp>
        </p:grpSp>
        <p:grpSp>
          <p:nvGrpSpPr>
            <p:cNvPr id="225" name="Group"/>
            <p:cNvGrpSpPr/>
            <p:nvPr/>
          </p:nvGrpSpPr>
          <p:grpSpPr>
            <a:xfrm>
              <a:off x="2175646" y="1697718"/>
              <a:ext cx="1545018" cy="1691938"/>
              <a:chOff x="0" y="0"/>
              <a:chExt cx="1545017" cy="1691936"/>
            </a:xfrm>
          </p:grpSpPr>
          <p:sp>
            <p:nvSpPr>
              <p:cNvPr id="223" name="Shape"/>
              <p:cNvSpPr/>
              <p:nvPr/>
            </p:nvSpPr>
            <p:spPr>
              <a:xfrm>
                <a:off x="0" y="146919"/>
                <a:ext cx="1545018" cy="15450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cubicBezTo>
                      <a:pt x="9671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1E8A6"/>
                  </a:gs>
                  <a:gs pos="100000">
                    <a:srgbClr val="41BE60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50800" dist="25400" dir="5400000">
                  <a:srgbClr val="000000">
                    <a:alpha val="38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46685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chemeClr val="accent6">
                        <a:hueOff val="-10717809"/>
                        <a:satOff val="-95633"/>
                        <a:lumOff val="55098"/>
                      </a:schemeClr>
                    </a:solidFill>
                  </a:defRPr>
                </a:pPr>
              </a:p>
            </p:txBody>
          </p:sp>
          <p:sp>
            <p:nvSpPr>
              <p:cNvPr id="224" name="21%"/>
              <p:cNvSpPr txBox="1"/>
              <p:nvPr/>
            </p:nvSpPr>
            <p:spPr>
              <a:xfrm>
                <a:off x="452524" y="0"/>
                <a:ext cx="1092493" cy="138633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34695" tIns="234695" rIns="234695" bIns="234695" numCol="1" anchor="ctr">
                <a:spAutoFit/>
              </a:bodyPr>
              <a:lstStyle>
                <a:lvl1pPr algn="ctr" defTabSz="1466850">
                  <a:lnSpc>
                    <a:spcPct val="90000"/>
                  </a:lnSpc>
                  <a:spcBef>
                    <a:spcPts val="1300"/>
                  </a:spcBef>
                  <a:defRPr sz="3300">
                    <a:solidFill>
                      <a:schemeClr val="accent6">
                        <a:hueOff val="-10717809"/>
                        <a:satOff val="-95633"/>
                        <a:lumOff val="55098"/>
                      </a:schemeClr>
                    </a:solidFill>
                  </a:defRPr>
                </a:lvl1pPr>
              </a:lstStyle>
              <a:p>
                <a:pPr/>
                <a:r>
                  <a:t>21%</a:t>
                </a:r>
              </a:p>
            </p:txBody>
          </p:sp>
        </p:grpSp>
        <p:sp>
          <p:nvSpPr>
            <p:cNvPr id="226" name="Shape"/>
            <p:cNvSpPr/>
            <p:nvPr/>
          </p:nvSpPr>
          <p:spPr>
            <a:xfrm>
              <a:off x="3518615" y="1516812"/>
              <a:ext cx="488570" cy="20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4706" y="0"/>
                    <a:pt x="10510" y="0"/>
                  </a:cubicBezTo>
                  <a:cubicBezTo>
                    <a:pt x="14986" y="0"/>
                    <a:pt x="18971" y="5826"/>
                    <a:pt x="20439" y="14517"/>
                  </a:cubicBezTo>
                  <a:lnTo>
                    <a:pt x="21600" y="14517"/>
                  </a:lnTo>
                  <a:lnTo>
                    <a:pt x="19739" y="21600"/>
                  </a:lnTo>
                  <a:lnTo>
                    <a:pt x="16473" y="14517"/>
                  </a:lnTo>
                  <a:lnTo>
                    <a:pt x="17570" y="14517"/>
                  </a:lnTo>
                  <a:lnTo>
                    <a:pt x="17570" y="14517"/>
                  </a:lnTo>
                  <a:cubicBezTo>
                    <a:pt x="15555" y="6947"/>
                    <a:pt x="10761" y="3982"/>
                    <a:pt x="6862" y="7894"/>
                  </a:cubicBezTo>
                  <a:cubicBezTo>
                    <a:pt x="4222" y="10543"/>
                    <a:pt x="2563" y="15830"/>
                    <a:pt x="2563" y="2160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hueOff val="-10717809"/>
                    <a:satOff val="-95633"/>
                    <a:lumOff val="55098"/>
                  </a:schemeClr>
                </a:gs>
                <a:gs pos="100000">
                  <a:srgbClr val="A6B5D5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defRPr sz="2400">
                  <a:solidFill>
                    <a:srgbClr val="073E87"/>
                  </a:solidFill>
                </a:defRPr>
              </a:pPr>
            </a:p>
          </p:txBody>
        </p:sp>
        <p:sp>
          <p:nvSpPr>
            <p:cNvPr id="227" name="Shape"/>
            <p:cNvSpPr/>
            <p:nvPr/>
          </p:nvSpPr>
          <p:spPr>
            <a:xfrm>
              <a:off x="3505505" y="1898159"/>
              <a:ext cx="488570" cy="202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1929"/>
                    <a:pt x="16894" y="21600"/>
                    <a:pt x="11090" y="21600"/>
                  </a:cubicBezTo>
                  <a:cubicBezTo>
                    <a:pt x="6614" y="21600"/>
                    <a:pt x="2629" y="15774"/>
                    <a:pt x="1161" y="7083"/>
                  </a:cubicBezTo>
                  <a:lnTo>
                    <a:pt x="0" y="7083"/>
                  </a:lnTo>
                  <a:lnTo>
                    <a:pt x="1861" y="0"/>
                  </a:lnTo>
                  <a:lnTo>
                    <a:pt x="5127" y="7083"/>
                  </a:lnTo>
                  <a:lnTo>
                    <a:pt x="4030" y="7083"/>
                  </a:lnTo>
                  <a:lnTo>
                    <a:pt x="4030" y="7083"/>
                  </a:lnTo>
                  <a:cubicBezTo>
                    <a:pt x="6045" y="14653"/>
                    <a:pt x="10839" y="17618"/>
                    <a:pt x="14738" y="13706"/>
                  </a:cubicBezTo>
                  <a:cubicBezTo>
                    <a:pt x="17378" y="11057"/>
                    <a:pt x="19037" y="5770"/>
                    <a:pt x="190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hueOff val="-10717809"/>
                    <a:satOff val="-95633"/>
                    <a:lumOff val="55098"/>
                  </a:schemeClr>
                </a:gs>
                <a:gs pos="100000">
                  <a:srgbClr val="A6B5D5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defRPr sz="2400">
                  <a:solidFill>
                    <a:srgbClr val="073E87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Content Placeholder 5" descr="Content Placeholder 5"/>
          <p:cNvPicPr>
            <a:picLocks noChangeAspect="1"/>
          </p:cNvPicPr>
          <p:nvPr/>
        </p:nvPicPr>
        <p:blipFill>
          <a:blip r:embed="rId2">
            <a:extLst/>
          </a:blip>
          <a:srcRect l="0" t="15000" r="0" b="15000"/>
          <a:stretch>
            <a:fillRect/>
          </a:stretch>
        </p:blipFill>
        <p:spPr>
          <a:xfrm>
            <a:off x="872067" y="2675466"/>
            <a:ext cx="7408334" cy="3450697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Which path resonates?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r>
              <a:t>Press-Ganey Burnout/Resilience Study Report</a:t>
            </a:r>
          </a:p>
        </p:txBody>
      </p:sp>
      <p:sp>
        <p:nvSpPr>
          <p:cNvPr id="234" name="Content Placeholder 2"/>
          <p:cNvSpPr txBox="1"/>
          <p:nvPr>
            <p:ph type="body" sz="half" idx="1"/>
          </p:nvPr>
        </p:nvSpPr>
        <p:spPr>
          <a:xfrm>
            <a:off x="482133" y="1933730"/>
            <a:ext cx="6345261" cy="3936169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2017 data:</a:t>
            </a:r>
          </a:p>
          <a:p>
            <a:pPr lvl="1" marL="576262" indent="-274320">
              <a:defRPr sz="2200"/>
            </a:pPr>
            <a:r>
              <a:t>17,483 nurses</a:t>
            </a:r>
          </a:p>
          <a:p>
            <a:pPr lvl="1" marL="576262" indent="-274320">
              <a:defRPr sz="2200"/>
            </a:pPr>
            <a:r>
              <a:t> 145 hospitals</a:t>
            </a:r>
          </a:p>
          <a:p>
            <a:pPr/>
            <a:r>
              <a:t>63% reported burnout!</a:t>
            </a:r>
          </a:p>
        </p:txBody>
      </p:sp>
      <p:pic>
        <p:nvPicPr>
          <p:cNvPr id="23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93569" y="3356657"/>
            <a:ext cx="3067648" cy="31367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Key Findings</a:t>
            </a:r>
          </a:p>
        </p:txBody>
      </p:sp>
      <p:sp>
        <p:nvSpPr>
          <p:cNvPr id="238" name="Content Placeholder 2"/>
          <p:cNvSpPr txBox="1"/>
          <p:nvPr>
            <p:ph type="body" idx="1"/>
          </p:nvPr>
        </p:nvSpPr>
        <p:spPr>
          <a:xfrm>
            <a:off x="592111" y="2203553"/>
            <a:ext cx="6617531" cy="399613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200"/>
            </a:pPr>
            <a:r>
              <a:t>Millennial nurses have </a:t>
            </a:r>
            <a:r>
              <a:rPr b="1" i="1"/>
              <a:t>lowest </a:t>
            </a:r>
            <a:r>
              <a:t>level of activation</a:t>
            </a:r>
          </a:p>
          <a:p>
            <a:pPr>
              <a:lnSpc>
                <a:spcPct val="90000"/>
              </a:lnSpc>
              <a:defRPr sz="2200"/>
            </a:pPr>
            <a:r>
              <a:t>Millennial nurses working night shift have an even greater </a:t>
            </a:r>
            <a:r>
              <a:rPr b="1" i="1"/>
              <a:t>activation disadvantage</a:t>
            </a:r>
          </a:p>
          <a:p>
            <a:pPr>
              <a:lnSpc>
                <a:spcPct val="90000"/>
              </a:lnSpc>
              <a:defRPr sz="2200"/>
            </a:pPr>
            <a:r>
              <a:t>Nurse managers have </a:t>
            </a:r>
            <a:r>
              <a:rPr b="1" i="1"/>
              <a:t>higher activation level </a:t>
            </a:r>
            <a:r>
              <a:t>than staff nurses</a:t>
            </a:r>
          </a:p>
          <a:p>
            <a:pPr>
              <a:lnSpc>
                <a:spcPct val="90000"/>
              </a:lnSpc>
              <a:defRPr sz="2200"/>
            </a:pPr>
            <a:r>
              <a:t>Staff RNs have </a:t>
            </a:r>
            <a:r>
              <a:rPr b="1" i="1"/>
              <a:t>greater ability </a:t>
            </a:r>
            <a:r>
              <a:t>to decompress than non-managers</a:t>
            </a:r>
          </a:p>
          <a:p>
            <a:pPr>
              <a:lnSpc>
                <a:spcPct val="90000"/>
              </a:lnSpc>
              <a:defRPr sz="2200"/>
            </a:pPr>
            <a:r>
              <a:t>Ability to decompress highly correlates with perception of stress and organizational support for work-life balance</a:t>
            </a:r>
          </a:p>
          <a:p>
            <a:pPr>
              <a:lnSpc>
                <a:spcPct val="90000"/>
              </a:lnSpc>
              <a:defRPr b="1" i="1" sz="2200"/>
            </a:pPr>
            <a:r>
              <a:t>Drivers </a:t>
            </a:r>
            <a:r>
              <a:rPr b="0" i="0"/>
              <a:t>of activation vary by generation</a:t>
            </a:r>
          </a:p>
        </p:txBody>
      </p:sp>
      <p:pic>
        <p:nvPicPr>
          <p:cNvPr id="239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28041" y="5296523"/>
            <a:ext cx="2157067" cy="12079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 defTabSz="896111">
              <a:defRPr sz="4312"/>
            </a:lvl1pPr>
          </a:lstStyle>
          <a:p>
            <a:pPr/>
            <a:r>
              <a:t>Consider Your Level of Activation </a:t>
            </a:r>
          </a:p>
        </p:txBody>
      </p:sp>
      <p:sp>
        <p:nvSpPr>
          <p:cNvPr id="242" name="Content Placeholder 2"/>
          <p:cNvSpPr txBox="1"/>
          <p:nvPr>
            <p:ph type="body" idx="1"/>
          </p:nvPr>
        </p:nvSpPr>
        <p:spPr>
          <a:xfrm>
            <a:off x="872066" y="2675466"/>
            <a:ext cx="7408335" cy="3450697"/>
          </a:xfrm>
          <a:prstGeom prst="rect">
            <a:avLst/>
          </a:prstGeom>
        </p:spPr>
        <p:txBody>
          <a:bodyPr/>
          <a:lstStyle/>
          <a:p>
            <a:pPr/>
            <a:r>
              <a:t>“I care for patients equally, even when difficult.”</a:t>
            </a:r>
          </a:p>
          <a:p>
            <a:pPr/>
            <a:r>
              <a:t>“I see every patient as an individual with specific needs.”</a:t>
            </a:r>
          </a:p>
          <a:p>
            <a:pPr/>
            <a:r>
              <a:t>“The work I do makes a real difference.”</a:t>
            </a:r>
          </a:p>
          <a:p>
            <a:pPr/>
            <a:r>
              <a:t>“My work is meaningful.”</a:t>
            </a:r>
          </a:p>
        </p:txBody>
      </p:sp>
      <p:pic>
        <p:nvPicPr>
          <p:cNvPr id="24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61025" y="4400815"/>
            <a:ext cx="2619375" cy="17430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How well do you decompress?</a:t>
            </a:r>
          </a:p>
        </p:txBody>
      </p:sp>
      <p:sp>
        <p:nvSpPr>
          <p:cNvPr id="246" name="Content Placeholder 2"/>
          <p:cNvSpPr txBox="1"/>
          <p:nvPr>
            <p:ph type="body" sz="half" idx="1"/>
          </p:nvPr>
        </p:nvSpPr>
        <p:spPr>
          <a:xfrm>
            <a:off x="457199" y="1955799"/>
            <a:ext cx="6385185" cy="3771693"/>
          </a:xfrm>
          <a:prstGeom prst="rect">
            <a:avLst/>
          </a:prstGeom>
        </p:spPr>
        <p:txBody>
          <a:bodyPr/>
          <a:lstStyle/>
          <a:p>
            <a:pPr/>
            <a:r>
              <a:t>“I can enjoy my personal time without focusing on work matters.”</a:t>
            </a:r>
          </a:p>
          <a:p>
            <a:pPr/>
            <a:r>
              <a:t>“I rarely lose sleep over work issues.”</a:t>
            </a:r>
          </a:p>
          <a:p>
            <a:pPr/>
            <a:r>
              <a:t>“I am able to free my mind from work when I am away from it.”</a:t>
            </a:r>
          </a:p>
          <a:p>
            <a:pPr/>
            <a:r>
              <a:t>“I am able to disconnect from work communication during my free time.”</a:t>
            </a:r>
          </a:p>
        </p:txBody>
      </p:sp>
      <p:pic>
        <p:nvPicPr>
          <p:cNvPr id="24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57850" y="4970253"/>
            <a:ext cx="3028950" cy="15144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ontent Placeholder 2"/>
          <p:cNvSpPr txBox="1"/>
          <p:nvPr>
            <p:ph type="body" idx="1"/>
          </p:nvPr>
        </p:nvSpPr>
        <p:spPr>
          <a:xfrm>
            <a:off x="457201" y="2090614"/>
            <a:ext cx="7823201" cy="4035549"/>
          </a:xfrm>
          <a:prstGeom prst="rect">
            <a:avLst/>
          </a:prstGeom>
        </p:spPr>
        <p:txBody>
          <a:bodyPr/>
          <a:lstStyle/>
          <a:p>
            <a:pPr/>
          </a:p>
          <a:p>
            <a:pPr lvl="1" marL="576262" indent="-274320">
              <a:defRPr sz="2200"/>
            </a:pPr>
            <a:r>
              <a:t>Perfectionism</a:t>
            </a:r>
          </a:p>
          <a:p>
            <a:pPr lvl="1" marL="576262" indent="-274320">
              <a:defRPr sz="2200"/>
            </a:pPr>
            <a:r>
              <a:t>Work life/home life balance</a:t>
            </a:r>
          </a:p>
          <a:p>
            <a:pPr lvl="1" marL="576262" indent="-274320">
              <a:defRPr sz="2200"/>
            </a:pPr>
            <a:r>
              <a:t>Natural predisposition towards pessimism</a:t>
            </a:r>
          </a:p>
        </p:txBody>
      </p:sp>
      <p:sp>
        <p:nvSpPr>
          <p:cNvPr id="250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Joy Busters</a:t>
            </a:r>
          </a:p>
        </p:txBody>
      </p:sp>
      <p:pic>
        <p:nvPicPr>
          <p:cNvPr id="25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62984" y="4132500"/>
            <a:ext cx="3797301" cy="213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rcRect l="0" t="8409" r="0" b="8409"/>
          <a:stretch>
            <a:fillRect/>
          </a:stretch>
        </p:blipFill>
        <p:spPr>
          <a:xfrm>
            <a:off x="872067" y="2675466"/>
            <a:ext cx="7408334" cy="3450697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“Perfect is the Enemy of Good”  </a:t>
            </a:r>
            <a:r>
              <a:rPr sz="2000"/>
              <a:t>Voltaire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ontent Placeholder 2"/>
          <p:cNvSpPr txBox="1"/>
          <p:nvPr>
            <p:ph type="body" idx="1"/>
          </p:nvPr>
        </p:nvSpPr>
        <p:spPr>
          <a:xfrm>
            <a:off x="872066" y="2481385"/>
            <a:ext cx="7408335" cy="3644778"/>
          </a:xfrm>
          <a:prstGeom prst="rect">
            <a:avLst/>
          </a:prstGeom>
        </p:spPr>
        <p:txBody>
          <a:bodyPr/>
          <a:lstStyle/>
          <a:p>
            <a:pPr/>
            <a:r>
              <a:t>Learn strategies to let go of perfectionism and identify personal pathways to joy </a:t>
            </a:r>
          </a:p>
          <a:p>
            <a:pPr/>
            <a:r>
              <a:t>Learn practical methods to create an environment to promote joy within practice settings</a:t>
            </a:r>
          </a:p>
        </p:txBody>
      </p:sp>
      <p:sp>
        <p:nvSpPr>
          <p:cNvPr id="164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Objectives</a:t>
            </a:r>
          </a:p>
        </p:txBody>
      </p:sp>
      <p:pic>
        <p:nvPicPr>
          <p:cNvPr id="16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79806" y="4152377"/>
            <a:ext cx="2155476" cy="21554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ontent Placeholder 1"/>
          <p:cNvSpPr txBox="1"/>
          <p:nvPr>
            <p:ph type="body" idx="1"/>
          </p:nvPr>
        </p:nvSpPr>
        <p:spPr>
          <a:xfrm>
            <a:off x="821803" y="2106591"/>
            <a:ext cx="7458596" cy="401957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“Pressure to be perfect, thin and accommodating can be damaging, keeping girls from stepping outside their comfort zones” </a:t>
            </a:r>
            <a:r>
              <a:rPr sz="1000"/>
              <a:t>Jessica Bacal</a:t>
            </a:r>
            <a:endParaRPr sz="1000"/>
          </a:p>
          <a:p>
            <a:pPr>
              <a:lnSpc>
                <a:spcPct val="90000"/>
              </a:lnSpc>
            </a:pPr>
            <a:r>
              <a:t>“The pressure to be a perfect “good girl” can constrain you in every area of your life” </a:t>
            </a:r>
            <a:r>
              <a:rPr sz="1000"/>
              <a:t>Selena Rezvani</a:t>
            </a:r>
            <a:endParaRPr sz="1000"/>
          </a:p>
          <a:p>
            <a:pPr>
              <a:lnSpc>
                <a:spcPct val="90000"/>
              </a:lnSpc>
            </a:pPr>
            <a:r>
              <a:t>“Girls and women are more susceptible to messages that they can be and do it all, that they can rise to impossible levels of perfection and performance” </a:t>
            </a:r>
            <a:r>
              <a:rPr sz="900"/>
              <a:t>Judith Warner</a:t>
            </a:r>
            <a:endParaRPr sz="2800"/>
          </a:p>
          <a:p>
            <a:pPr>
              <a:lnSpc>
                <a:spcPct val="90000"/>
              </a:lnSpc>
            </a:pPr>
            <a:r>
              <a:t>“Being a perfectionist is often the root cause of procrastination” </a:t>
            </a:r>
            <a:r>
              <a:rPr sz="800"/>
              <a:t>Ruth Ozenki</a:t>
            </a:r>
          </a:p>
        </p:txBody>
      </p:sp>
      <p:sp>
        <p:nvSpPr>
          <p:cNvPr id="257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Perspectives on Perfectionism</a:t>
            </a:r>
            <a:br/>
            <a:r>
              <a:rPr i="1"/>
              <a:t>Mistakes I Made at Work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Content Placeholder 5" descr="Content Placeholder 5"/>
          <p:cNvPicPr>
            <a:picLocks noChangeAspect="1"/>
          </p:cNvPicPr>
          <p:nvPr/>
        </p:nvPicPr>
        <p:blipFill>
          <a:blip r:embed="rId2">
            <a:extLst/>
          </a:blip>
          <a:srcRect l="0" t="25756" r="0" b="25756"/>
          <a:stretch>
            <a:fillRect/>
          </a:stretch>
        </p:blipFill>
        <p:spPr>
          <a:xfrm>
            <a:off x="872067" y="2675466"/>
            <a:ext cx="7408334" cy="3450697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Perfectionist Paralysis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Change the Narrative</a:t>
            </a:r>
          </a:p>
        </p:txBody>
      </p:sp>
      <p:sp>
        <p:nvSpPr>
          <p:cNvPr id="263" name="Content Placeholder 1"/>
          <p:cNvSpPr txBox="1"/>
          <p:nvPr>
            <p:ph type="body" sz="half" idx="1"/>
          </p:nvPr>
        </p:nvSpPr>
        <p:spPr>
          <a:xfrm>
            <a:off x="676655" y="2679192"/>
            <a:ext cx="3822192" cy="3447289"/>
          </a:xfrm>
          <a:prstGeom prst="rect">
            <a:avLst/>
          </a:prstGeom>
        </p:spPr>
        <p:txBody>
          <a:bodyPr/>
          <a:lstStyle/>
          <a:p>
            <a:pPr marL="268833" indent="-268833" defTabSz="896111">
              <a:lnSpc>
                <a:spcPct val="80000"/>
              </a:lnSpc>
              <a:spcBef>
                <a:spcPts val="400"/>
              </a:spcBef>
              <a:defRPr sz="1960"/>
            </a:pPr>
            <a:r>
              <a:t>Intentionally recognize and acknowledge negative self talk</a:t>
            </a:r>
          </a:p>
          <a:p>
            <a:pPr marL="268833" indent="-268833" defTabSz="896111">
              <a:lnSpc>
                <a:spcPct val="80000"/>
              </a:lnSpc>
              <a:spcBef>
                <a:spcPts val="400"/>
              </a:spcBef>
              <a:defRPr sz="1960"/>
            </a:pPr>
            <a:r>
              <a:t>For each talking point, develop a new positive narrative</a:t>
            </a:r>
          </a:p>
          <a:p>
            <a:pPr marL="268833" indent="-268833" defTabSz="896111">
              <a:lnSpc>
                <a:spcPct val="80000"/>
              </a:lnSpc>
              <a:spcBef>
                <a:spcPts val="400"/>
              </a:spcBef>
              <a:defRPr sz="1960"/>
            </a:pPr>
            <a:r>
              <a:t>“ I think I can”</a:t>
            </a:r>
          </a:p>
          <a:p>
            <a:pPr lvl="1" marL="564737" indent="-268833" defTabSz="896111">
              <a:lnSpc>
                <a:spcPct val="80000"/>
              </a:lnSpc>
              <a:spcBef>
                <a:spcPts val="400"/>
              </a:spcBef>
              <a:defRPr sz="1764"/>
            </a:pPr>
            <a:r>
              <a:t>What is the worst that can happen?</a:t>
            </a:r>
          </a:p>
          <a:p>
            <a:pPr lvl="1" marL="564737" indent="-268833" defTabSz="896111">
              <a:lnSpc>
                <a:spcPct val="80000"/>
              </a:lnSpc>
              <a:spcBef>
                <a:spcPts val="400"/>
              </a:spcBef>
              <a:defRPr sz="1764"/>
            </a:pPr>
            <a:r>
              <a:t>Will this matter tomorrow, or in a week, month..etc?</a:t>
            </a:r>
          </a:p>
          <a:p>
            <a:pPr lvl="1" marL="564737" indent="-268833" defTabSz="896111">
              <a:lnSpc>
                <a:spcPct val="80000"/>
              </a:lnSpc>
              <a:spcBef>
                <a:spcPts val="400"/>
              </a:spcBef>
              <a:defRPr sz="1764"/>
            </a:pPr>
            <a:r>
              <a:t>Who cares what other people think?  They are not the ones living your life, you are</a:t>
            </a:r>
          </a:p>
        </p:txBody>
      </p:sp>
      <p:pic>
        <p:nvPicPr>
          <p:cNvPr id="264" name="Content Placeholder 5" descr="Content Placeholder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87975" y="2986785"/>
            <a:ext cx="2870200" cy="2832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ontent Placeholder 1"/>
          <p:cNvSpPr txBox="1"/>
          <p:nvPr>
            <p:ph type="body" idx="1"/>
          </p:nvPr>
        </p:nvSpPr>
        <p:spPr>
          <a:xfrm>
            <a:off x="973889" y="2456908"/>
            <a:ext cx="8121010" cy="408567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  <a:defRPr sz="2200"/>
            </a:pPr>
          </a:p>
          <a:p>
            <a:pPr>
              <a:lnSpc>
                <a:spcPct val="90000"/>
              </a:lnSpc>
              <a:defRPr sz="2200"/>
            </a:pPr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Journey as a straight line                      Journey as an irregular spiral</a:t>
            </a:r>
            <a:endParaRPr sz="2200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Fear of failure		                     Failure as feedback</a:t>
            </a:r>
            <a:endParaRPr sz="2200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Focus on destination		    Focus on journey and destination</a:t>
            </a:r>
            <a:endParaRPr sz="2200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All-or-nothing thinking		    Nuanced, complex thinking</a:t>
            </a:r>
            <a:endParaRPr sz="2200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Defensive			    Open to suggestions</a:t>
            </a:r>
            <a:endParaRPr sz="2200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Fault-finder			     Benefit finder</a:t>
            </a:r>
            <a:endParaRPr sz="2200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Harsh				     Forgiving</a:t>
            </a:r>
            <a:endParaRPr sz="2200"/>
          </a:p>
          <a:p>
            <a:pPr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t>Rigid, static			      Adaptable, dynamic</a:t>
            </a:r>
            <a:endParaRPr sz="2200"/>
          </a:p>
          <a:p>
            <a:pPr marL="0" indent="0">
              <a:lnSpc>
                <a:spcPct val="90000"/>
              </a:lnSpc>
              <a:buSzTx/>
              <a:buNone/>
              <a:defRPr sz="2000"/>
            </a:pPr>
          </a:p>
          <a:p>
            <a:pPr marL="0" indent="0">
              <a:lnSpc>
                <a:spcPct val="90000"/>
              </a:lnSpc>
              <a:spcBef>
                <a:spcPts val="300"/>
              </a:spcBef>
              <a:buSzTx/>
              <a:buNone/>
              <a:defRPr sz="1300"/>
            </a:pPr>
            <a:r>
              <a:t>Ben-Shahar, Tal. </a:t>
            </a:r>
            <a:r>
              <a:rPr i="1"/>
              <a:t>The pursuit of perfect: how to stop chasing perfection and start living a richer, happier life</a:t>
            </a:r>
            <a:r>
              <a:t>. McGraw Hill Professional, 2009.</a:t>
            </a:r>
          </a:p>
        </p:txBody>
      </p:sp>
      <p:sp>
        <p:nvSpPr>
          <p:cNvPr id="267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Releasing Perfectionism</a:t>
            </a:r>
          </a:p>
        </p:txBody>
      </p:sp>
      <p:grpSp>
        <p:nvGrpSpPr>
          <p:cNvPr id="270" name="Rectangle 3"/>
          <p:cNvGrpSpPr/>
          <p:nvPr/>
        </p:nvGrpSpPr>
        <p:grpSpPr>
          <a:xfrm>
            <a:off x="973889" y="2685939"/>
            <a:ext cx="7306510" cy="384872"/>
            <a:chOff x="0" y="0"/>
            <a:chExt cx="7306508" cy="384871"/>
          </a:xfrm>
        </p:grpSpPr>
        <p:sp>
          <p:nvSpPr>
            <p:cNvPr id="268" name="Rectangle"/>
            <p:cNvSpPr/>
            <p:nvPr/>
          </p:nvSpPr>
          <p:spPr>
            <a:xfrm>
              <a:off x="-1" y="-1"/>
              <a:ext cx="7306510" cy="384873"/>
            </a:xfrm>
            <a:prstGeom prst="rect">
              <a:avLst/>
            </a:prstGeom>
            <a:gradFill flip="none" rotWithShape="1">
              <a:gsLst>
                <a:gs pos="0">
                  <a:srgbClr val="89D3FF"/>
                </a:gs>
                <a:gs pos="100000">
                  <a:srgbClr val="14A2EE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>
              <a:outerShdw sx="100000" sy="100000" kx="0" ky="0" algn="b" rotWithShape="0" blurRad="50800" dist="254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000">
                  <a:solidFill>
                    <a:schemeClr val="accent6">
                      <a:hueOff val="-10717809"/>
                      <a:satOff val="-95633"/>
                      <a:lumOff val="55098"/>
                    </a:schemeClr>
                  </a:solidFill>
                </a:defRPr>
              </a:pPr>
            </a:p>
          </p:txBody>
        </p:sp>
        <p:sp>
          <p:nvSpPr>
            <p:cNvPr id="269" name="The Perfectionist                                  The Optimalist"/>
            <p:cNvSpPr txBox="1"/>
            <p:nvPr/>
          </p:nvSpPr>
          <p:spPr>
            <a:xfrm>
              <a:off x="-1" y="665"/>
              <a:ext cx="73065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>
                  <a:solidFill>
                    <a:schemeClr val="accent6">
                      <a:hueOff val="-10717809"/>
                      <a:satOff val="-95633"/>
                      <a:lumOff val="55098"/>
                    </a:schemeClr>
                  </a:solidFill>
                </a:defRPr>
              </a:pPr>
              <a:r>
                <a:t>  </a:t>
              </a:r>
              <a:r>
                <a:rPr sz="2000"/>
                <a:t> The Perfectionist                                  The Optimalist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Personal Resiliency Practices</a:t>
            </a:r>
          </a:p>
        </p:txBody>
      </p:sp>
      <p:sp>
        <p:nvSpPr>
          <p:cNvPr id="273" name="Content Placeholder 2"/>
          <p:cNvSpPr txBox="1"/>
          <p:nvPr>
            <p:ph type="body" sz="half" idx="1"/>
          </p:nvPr>
        </p:nvSpPr>
        <p:spPr>
          <a:xfrm>
            <a:off x="866526" y="2227943"/>
            <a:ext cx="6345261" cy="35306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Start the workday with some protein and spread it throughout the day (amino acids are the building blocks of neurotransmitters)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Create self care strategies that work for you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Change the channel in your brain off the history channel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Create a bedtime routine that reduces or eliminates technology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Infuse laughter into your day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Spend more time around optimistic people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SzTx/>
              <a:buNone/>
              <a:defRPr sz="900"/>
            </a:pPr>
            <a:r>
              <a:t>                                                                                                      </a:t>
            </a:r>
            <a:r>
              <a:rPr sz="800"/>
              <a:t>Press Ganey, 2017</a:t>
            </a:r>
            <a:endParaRPr sz="2000"/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000"/>
            </a:pPr>
            <a:r>
              <a:t>   										</a:t>
            </a:r>
          </a:p>
        </p:txBody>
      </p:sp>
      <p:pic>
        <p:nvPicPr>
          <p:cNvPr id="27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58049" y="5339455"/>
            <a:ext cx="2557368" cy="14369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ontent Placeholder 2"/>
          <p:cNvSpPr txBox="1"/>
          <p:nvPr>
            <p:ph type="body" idx="1"/>
          </p:nvPr>
        </p:nvSpPr>
        <p:spPr>
          <a:xfrm>
            <a:off x="872249" y="2285999"/>
            <a:ext cx="6343674" cy="4421554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800"/>
            </a:pPr>
            <a:r>
              <a:t>Expect regular failure, so you are neither surprised nor undone by it</a:t>
            </a:r>
          </a:p>
          <a:p>
            <a:pPr>
              <a:spcBef>
                <a:spcPts val="400"/>
              </a:spcBef>
              <a:defRPr sz="1800"/>
            </a:pPr>
            <a:r>
              <a:t>Learn the art of reframing: </a:t>
            </a:r>
          </a:p>
          <a:p>
            <a:pPr lvl="1" marL="576262" indent="-274320">
              <a:spcBef>
                <a:spcPts val="300"/>
              </a:spcBef>
              <a:defRPr sz="1600"/>
            </a:pPr>
            <a:r>
              <a:t>Insoluble problems are just opportunities masquerading in disguise</a:t>
            </a:r>
            <a:endParaRPr sz="900"/>
          </a:p>
          <a:p>
            <a:pPr>
              <a:spcBef>
                <a:spcPts val="300"/>
              </a:spcBef>
              <a:defRPr sz="1600"/>
            </a:pPr>
            <a:r>
              <a:t>Confront irrational beliefs</a:t>
            </a:r>
          </a:p>
          <a:p>
            <a:pPr lvl="1" marL="576262" indent="-274320">
              <a:spcBef>
                <a:spcPts val="300"/>
              </a:spcBef>
              <a:defRPr sz="1600"/>
            </a:pPr>
            <a:r>
              <a:t>Wanting a life free from problems and demands</a:t>
            </a:r>
            <a:endParaRPr sz="2200"/>
          </a:p>
          <a:p>
            <a:pPr lvl="1" marL="576262" indent="-274320">
              <a:spcBef>
                <a:spcPts val="300"/>
              </a:spcBef>
              <a:defRPr sz="1600"/>
            </a:pPr>
            <a:r>
              <a:t>Wanting everyone to like you</a:t>
            </a:r>
            <a:endParaRPr sz="2200"/>
          </a:p>
          <a:p>
            <a:pPr lvl="1" marL="576262" indent="-274320">
              <a:spcBef>
                <a:spcPts val="300"/>
              </a:spcBef>
              <a:defRPr sz="1600"/>
            </a:pPr>
            <a:r>
              <a:t>Expecting perfection</a:t>
            </a:r>
            <a:endParaRPr sz="2200"/>
          </a:p>
          <a:p>
            <a:pPr>
              <a:spcBef>
                <a:spcPts val="300"/>
              </a:spcBef>
              <a:defRPr sz="1600"/>
            </a:pPr>
            <a:r>
              <a:t>Establish boundaries</a:t>
            </a:r>
          </a:p>
          <a:p>
            <a:pPr lvl="1" marL="576262" indent="-274320">
              <a:spcBef>
                <a:spcPts val="300"/>
              </a:spcBef>
              <a:defRPr sz="1600"/>
            </a:pPr>
            <a:r>
              <a:t>Don’t get sucked into negative conversations</a:t>
            </a:r>
            <a:endParaRPr sz="2200"/>
          </a:p>
          <a:p>
            <a:pPr>
              <a:spcBef>
                <a:spcPts val="300"/>
              </a:spcBef>
              <a:defRPr sz="1600"/>
            </a:pPr>
            <a:r>
              <a:t>Cultivate friends and collegial support</a:t>
            </a:r>
          </a:p>
        </p:txBody>
      </p:sp>
      <p:sp>
        <p:nvSpPr>
          <p:cNvPr id="277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Cultivating and Sustaining Optimism</a:t>
            </a:r>
          </a:p>
        </p:txBody>
      </p:sp>
      <p:pic>
        <p:nvPicPr>
          <p:cNvPr id="27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71949" y="5004613"/>
            <a:ext cx="2535900" cy="17029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The Relationship of Factors and Joy at Work</a:t>
            </a:r>
          </a:p>
        </p:txBody>
      </p:sp>
      <p:sp>
        <p:nvSpPr>
          <p:cNvPr id="281" name="Content Placeholder 5"/>
          <p:cNvSpPr txBox="1"/>
          <p:nvPr>
            <p:ph type="body" sz="half" idx="1"/>
          </p:nvPr>
        </p:nvSpPr>
        <p:spPr>
          <a:xfrm>
            <a:off x="98804" y="2234692"/>
            <a:ext cx="3260347" cy="387223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b="1" sz="1800" u="sng"/>
            </a:pPr>
            <a:r>
              <a:t>Driving Forces</a:t>
            </a:r>
            <a:endParaRPr sz="2200"/>
          </a:p>
          <a:p>
            <a:pPr>
              <a:lnSpc>
                <a:spcPct val="80000"/>
              </a:lnSpc>
              <a:spcBef>
                <a:spcPts val="300"/>
              </a:spcBef>
              <a:defRPr sz="1600"/>
            </a:pPr>
            <a:r>
              <a:t>Progress</a:t>
            </a:r>
            <a:endParaRPr sz="2200"/>
          </a:p>
          <a:p>
            <a:pPr>
              <a:lnSpc>
                <a:spcPct val="80000"/>
              </a:lnSpc>
              <a:defRPr sz="1800"/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1600"/>
            </a:pPr>
            <a:r>
              <a:t>Appealing work</a:t>
            </a:r>
            <a:endParaRPr sz="2200"/>
          </a:p>
          <a:p>
            <a:pPr>
              <a:lnSpc>
                <a:spcPct val="80000"/>
              </a:lnSpc>
              <a:defRPr sz="1800"/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1600"/>
            </a:pPr>
            <a:r>
              <a:t>Making a difference</a:t>
            </a:r>
            <a:endParaRPr sz="2200"/>
          </a:p>
          <a:p>
            <a:pPr>
              <a:lnSpc>
                <a:spcPct val="80000"/>
              </a:lnSpc>
              <a:defRPr sz="1800"/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1600"/>
            </a:pPr>
            <a:r>
              <a:t>Recognition</a:t>
            </a:r>
            <a:endParaRPr sz="2200"/>
          </a:p>
          <a:p>
            <a:pPr>
              <a:lnSpc>
                <a:spcPct val="80000"/>
              </a:lnSpc>
              <a:defRPr sz="1800"/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1600"/>
            </a:pPr>
            <a:r>
              <a:t>Appreciation</a:t>
            </a:r>
            <a:endParaRPr sz="2200"/>
          </a:p>
          <a:p>
            <a:pPr>
              <a:lnSpc>
                <a:spcPct val="80000"/>
              </a:lnSpc>
              <a:defRPr sz="1800"/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1600"/>
            </a:pPr>
            <a:r>
              <a:t>Positive Environment</a:t>
            </a:r>
            <a:endParaRPr sz="2200"/>
          </a:p>
          <a:p>
            <a:pPr>
              <a:lnSpc>
                <a:spcPct val="80000"/>
              </a:lnSpc>
              <a:defRPr sz="1800"/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1600"/>
            </a:pPr>
            <a:r>
              <a:t>Connections with others</a:t>
            </a:r>
          </a:p>
        </p:txBody>
      </p:sp>
      <p:sp>
        <p:nvSpPr>
          <p:cNvPr id="282" name="Content Placeholder 6"/>
          <p:cNvSpPr txBox="1"/>
          <p:nvPr/>
        </p:nvSpPr>
        <p:spPr>
          <a:xfrm>
            <a:off x="6159500" y="2234692"/>
            <a:ext cx="2778125" cy="3494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defRPr b="1" u="sng">
                <a:solidFill>
                  <a:srgbClr val="073E87"/>
                </a:solidFill>
              </a:defRPr>
            </a:pPr>
            <a:r>
              <a:t>Inhibiting forces</a:t>
            </a:r>
            <a:endParaRPr sz="2200"/>
          </a:p>
          <a:p>
            <a:pPr marL="274320" indent="-27432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Symbol"/>
              <a:buChar char="*"/>
              <a:defRPr sz="1600">
                <a:solidFill>
                  <a:srgbClr val="073E87"/>
                </a:solidFill>
              </a:defRPr>
            </a:pPr>
            <a:r>
              <a:t>Negative circumstances</a:t>
            </a:r>
            <a:endParaRPr sz="2200"/>
          </a:p>
          <a:p>
            <a:pPr marL="27432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Symbol"/>
              <a:buChar char="*"/>
              <a:defRPr>
                <a:solidFill>
                  <a:srgbClr val="073E87"/>
                </a:solidFill>
              </a:defRPr>
            </a:pPr>
          </a:p>
          <a:p>
            <a:pPr marL="274320" indent="-27432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Symbol"/>
              <a:buChar char="*"/>
              <a:defRPr sz="1600">
                <a:solidFill>
                  <a:srgbClr val="073E87"/>
                </a:solidFill>
              </a:defRPr>
            </a:pPr>
            <a:r>
              <a:t>Lack of progress</a:t>
            </a:r>
            <a:endParaRPr sz="2200"/>
          </a:p>
          <a:p>
            <a:pPr marL="27432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Symbol"/>
              <a:buChar char="*"/>
              <a:defRPr>
                <a:solidFill>
                  <a:srgbClr val="073E87"/>
                </a:solidFill>
              </a:defRPr>
            </a:pPr>
          </a:p>
          <a:p>
            <a:pPr marL="274320" indent="-27432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Symbol"/>
              <a:buChar char="*"/>
              <a:defRPr sz="1600">
                <a:solidFill>
                  <a:srgbClr val="073E87"/>
                </a:solidFill>
              </a:defRPr>
            </a:pPr>
            <a:r>
              <a:t>Fatigue</a:t>
            </a:r>
            <a:endParaRPr sz="2200"/>
          </a:p>
          <a:p>
            <a:pPr marL="27432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Symbol"/>
              <a:buChar char="*"/>
              <a:defRPr>
                <a:solidFill>
                  <a:srgbClr val="073E87"/>
                </a:solidFill>
              </a:defRPr>
            </a:pPr>
          </a:p>
          <a:p>
            <a:pPr marL="274320" indent="-27432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Symbol"/>
              <a:buChar char="*"/>
              <a:defRPr sz="1600">
                <a:solidFill>
                  <a:srgbClr val="073E87"/>
                </a:solidFill>
              </a:defRPr>
            </a:pPr>
            <a:r>
              <a:t>Lack of resources</a:t>
            </a:r>
            <a:endParaRPr sz="2200"/>
          </a:p>
          <a:p>
            <a:pPr marL="27432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Symbol"/>
              <a:buChar char="*"/>
              <a:defRPr>
                <a:solidFill>
                  <a:srgbClr val="073E87"/>
                </a:solidFill>
              </a:defRPr>
            </a:pPr>
          </a:p>
          <a:p>
            <a:pPr marL="274320" indent="-27432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Symbol"/>
              <a:buChar char="*"/>
              <a:defRPr sz="1600">
                <a:solidFill>
                  <a:srgbClr val="073E87"/>
                </a:solidFill>
              </a:defRPr>
            </a:pPr>
            <a:r>
              <a:t>Poor leadership</a:t>
            </a:r>
            <a:endParaRPr sz="2200"/>
          </a:p>
          <a:p>
            <a:pPr marL="274320" indent="-27432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Symbol"/>
              <a:buChar char="*"/>
              <a:defRPr>
                <a:solidFill>
                  <a:srgbClr val="073E87"/>
                </a:solidFill>
              </a:defRPr>
            </a:pPr>
          </a:p>
          <a:p>
            <a:pPr marL="274320" indent="-274320">
              <a:lnSpc>
                <a:spcPct val="8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Symbol"/>
              <a:buChar char="*"/>
              <a:defRPr sz="1600">
                <a:solidFill>
                  <a:srgbClr val="073E87"/>
                </a:solidFill>
              </a:defRPr>
            </a:pPr>
            <a:r>
              <a:t>Negative organizational culture</a:t>
            </a:r>
          </a:p>
        </p:txBody>
      </p:sp>
      <p:pic>
        <p:nvPicPr>
          <p:cNvPr id="283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59150" y="3186014"/>
            <a:ext cx="1609725" cy="1071200"/>
          </a:xfrm>
          <a:prstGeom prst="rect">
            <a:avLst/>
          </a:prstGeom>
          <a:ln w="12700">
            <a:miter lim="400000"/>
          </a:ln>
        </p:spPr>
      </p:pic>
      <p:sp>
        <p:nvSpPr>
          <p:cNvPr id="284" name="Straight Arrow Connector 10"/>
          <p:cNvSpPr/>
          <p:nvPr/>
        </p:nvSpPr>
        <p:spPr>
          <a:xfrm>
            <a:off x="2349499" y="2587624"/>
            <a:ext cx="989014" cy="661891"/>
          </a:xfrm>
          <a:prstGeom prst="line">
            <a:avLst/>
          </a:prstGeom>
          <a:ln w="15875">
            <a:solidFill>
              <a:srgbClr val="1D82B7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85" name="Straight Arrow Connector 14"/>
          <p:cNvSpPr/>
          <p:nvPr/>
        </p:nvSpPr>
        <p:spPr>
          <a:xfrm flipV="1">
            <a:off x="2905125" y="4257212"/>
            <a:ext cx="914401" cy="743413"/>
          </a:xfrm>
          <a:prstGeom prst="line">
            <a:avLst/>
          </a:prstGeom>
          <a:ln w="15875">
            <a:solidFill>
              <a:srgbClr val="1D82B7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86" name="Straight Arrow Connector 17"/>
          <p:cNvSpPr/>
          <p:nvPr/>
        </p:nvSpPr>
        <p:spPr>
          <a:xfrm flipH="1">
            <a:off x="4810124" y="2365375"/>
            <a:ext cx="857252" cy="936626"/>
          </a:xfrm>
          <a:prstGeom prst="line">
            <a:avLst/>
          </a:prstGeom>
          <a:ln w="15875">
            <a:solidFill>
              <a:srgbClr val="1D82B7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87" name="Straight Arrow Connector 21"/>
          <p:cNvSpPr/>
          <p:nvPr/>
        </p:nvSpPr>
        <p:spPr>
          <a:xfrm flipH="1" flipV="1">
            <a:off x="4699001" y="4257214"/>
            <a:ext cx="1095375" cy="743412"/>
          </a:xfrm>
          <a:prstGeom prst="line">
            <a:avLst/>
          </a:prstGeom>
          <a:ln w="15875">
            <a:solidFill>
              <a:srgbClr val="1D82B7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288" name="TextBox 25"/>
          <p:cNvSpPr txBox="1"/>
          <p:nvPr/>
        </p:nvSpPr>
        <p:spPr>
          <a:xfrm>
            <a:off x="2571749" y="2587624"/>
            <a:ext cx="95302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Attitude</a:t>
            </a:r>
          </a:p>
        </p:txBody>
      </p:sp>
      <p:sp>
        <p:nvSpPr>
          <p:cNvPr id="289" name="TextBox 27"/>
          <p:cNvSpPr txBox="1"/>
          <p:nvPr/>
        </p:nvSpPr>
        <p:spPr>
          <a:xfrm>
            <a:off x="2349500" y="2365374"/>
            <a:ext cx="89374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Positive</a:t>
            </a:r>
          </a:p>
        </p:txBody>
      </p:sp>
      <p:sp>
        <p:nvSpPr>
          <p:cNvPr id="290" name="TextBox 28"/>
          <p:cNvSpPr txBox="1"/>
          <p:nvPr/>
        </p:nvSpPr>
        <p:spPr>
          <a:xfrm>
            <a:off x="4349750" y="2365375"/>
            <a:ext cx="131762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Negative</a:t>
            </a:r>
          </a:p>
        </p:txBody>
      </p:sp>
      <p:sp>
        <p:nvSpPr>
          <p:cNvPr id="291" name="TextBox 32"/>
          <p:cNvSpPr txBox="1"/>
          <p:nvPr/>
        </p:nvSpPr>
        <p:spPr>
          <a:xfrm>
            <a:off x="4810124" y="2734708"/>
            <a:ext cx="95302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Attitude</a:t>
            </a:r>
          </a:p>
        </p:txBody>
      </p:sp>
      <p:sp>
        <p:nvSpPr>
          <p:cNvPr id="292" name="TextBox 33"/>
          <p:cNvSpPr txBox="1"/>
          <p:nvPr/>
        </p:nvSpPr>
        <p:spPr>
          <a:xfrm>
            <a:off x="2746374" y="4746624"/>
            <a:ext cx="1383431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Competence</a:t>
            </a:r>
          </a:p>
        </p:txBody>
      </p:sp>
      <p:sp>
        <p:nvSpPr>
          <p:cNvPr id="293" name="TextBox 34"/>
          <p:cNvSpPr txBox="1"/>
          <p:nvPr/>
        </p:nvSpPr>
        <p:spPr>
          <a:xfrm>
            <a:off x="4810125" y="4571999"/>
            <a:ext cx="844523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Lack of</a:t>
            </a:r>
          </a:p>
        </p:txBody>
      </p:sp>
      <p:sp>
        <p:nvSpPr>
          <p:cNvPr id="294" name="TextBox 36"/>
          <p:cNvSpPr txBox="1"/>
          <p:nvPr/>
        </p:nvSpPr>
        <p:spPr>
          <a:xfrm>
            <a:off x="4810124" y="5000624"/>
            <a:ext cx="1383431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Competence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ontent Placeholder 2"/>
          <p:cNvSpPr txBox="1"/>
          <p:nvPr>
            <p:ph type="body" idx="1"/>
          </p:nvPr>
        </p:nvSpPr>
        <p:spPr>
          <a:xfrm>
            <a:off x="457199" y="2118167"/>
            <a:ext cx="7905751" cy="39330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Institute for Healthcare Improvement</a:t>
            </a:r>
          </a:p>
          <a:p>
            <a:pPr>
              <a:lnSpc>
                <a:spcPct val="90000"/>
              </a:lnSpc>
            </a:pPr>
            <a:r>
              <a:t>Focus</a:t>
            </a:r>
          </a:p>
          <a:p>
            <a:pPr lvl="1" marL="576262" indent="-274320">
              <a:lnSpc>
                <a:spcPct val="90000"/>
              </a:lnSpc>
              <a:defRPr sz="2200"/>
            </a:pPr>
            <a:r>
              <a:t>Improvement Capability</a:t>
            </a:r>
          </a:p>
          <a:p>
            <a:pPr lvl="1" marL="576262" indent="-274320">
              <a:lnSpc>
                <a:spcPct val="90000"/>
              </a:lnSpc>
              <a:defRPr sz="2200"/>
            </a:pPr>
            <a:r>
              <a:t>Person and Family Centered Care</a:t>
            </a:r>
          </a:p>
          <a:p>
            <a:pPr lvl="1" marL="576262" indent="-274320">
              <a:lnSpc>
                <a:spcPct val="90000"/>
              </a:lnSpc>
              <a:defRPr sz="2200"/>
            </a:pPr>
            <a:r>
              <a:t>Safety</a:t>
            </a:r>
          </a:p>
          <a:p>
            <a:pPr lvl="1" marL="576262" indent="-274320">
              <a:lnSpc>
                <a:spcPct val="90000"/>
              </a:lnSpc>
              <a:defRPr sz="2200"/>
            </a:pPr>
            <a:r>
              <a:t>Quality, Cost and Value</a:t>
            </a:r>
          </a:p>
          <a:p>
            <a:pPr lvl="1" marL="576262" indent="-274320">
              <a:lnSpc>
                <a:spcPct val="90000"/>
              </a:lnSpc>
              <a:defRPr sz="2200"/>
            </a:pPr>
            <a:r>
              <a:t>Triple Aim</a:t>
            </a:r>
          </a:p>
          <a:p>
            <a:pPr lvl="2" marL="855662" indent="-228600">
              <a:lnSpc>
                <a:spcPct val="90000"/>
              </a:lnSpc>
              <a:spcBef>
                <a:spcPts val="400"/>
              </a:spcBef>
              <a:defRPr sz="2000"/>
            </a:pPr>
            <a:r>
              <a:t>Patient experience</a:t>
            </a:r>
          </a:p>
          <a:p>
            <a:pPr lvl="2" marL="855662" indent="-228600">
              <a:lnSpc>
                <a:spcPct val="90000"/>
              </a:lnSpc>
              <a:spcBef>
                <a:spcPts val="400"/>
              </a:spcBef>
              <a:defRPr sz="2000"/>
            </a:pPr>
            <a:r>
              <a:t>Population health</a:t>
            </a:r>
          </a:p>
          <a:p>
            <a:pPr lvl="2" marL="855662" indent="-228600">
              <a:lnSpc>
                <a:spcPct val="90000"/>
              </a:lnSpc>
              <a:spcBef>
                <a:spcPts val="400"/>
              </a:spcBef>
              <a:defRPr sz="2000"/>
            </a:pPr>
            <a:r>
              <a:t>Reduce per capita expense </a:t>
            </a:r>
          </a:p>
        </p:txBody>
      </p:sp>
      <p:sp>
        <p:nvSpPr>
          <p:cNvPr id="297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IHI Framework </a:t>
            </a:r>
          </a:p>
        </p:txBody>
      </p:sp>
      <p:pic>
        <p:nvPicPr>
          <p:cNvPr id="298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90732" y="4943230"/>
            <a:ext cx="2996069" cy="17750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50356" y="2674938"/>
            <a:ext cx="3451226" cy="3451226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IHI White Paper: Improving Joy at Work</a:t>
            </a:r>
          </a:p>
        </p:txBody>
      </p:sp>
      <p:sp>
        <p:nvSpPr>
          <p:cNvPr id="302" name="Right Arrow 5"/>
          <p:cNvSpPr/>
          <p:nvPr/>
        </p:nvSpPr>
        <p:spPr>
          <a:xfrm>
            <a:off x="2118167" y="4768770"/>
            <a:ext cx="978409" cy="48463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>
            <a:solidFill>
              <a:srgbClr val="2485B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hueOff val="-10717809"/>
                    <a:satOff val="-95633"/>
                    <a:lumOff val="55098"/>
                  </a:schemeClr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ontent Placeholder 1"/>
          <p:cNvSpPr txBox="1"/>
          <p:nvPr>
            <p:ph type="body" idx="1"/>
          </p:nvPr>
        </p:nvSpPr>
        <p:spPr>
          <a:xfrm>
            <a:off x="821803" y="2338086"/>
            <a:ext cx="7458596" cy="378807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“What we in the healing professions get to do every day touches the highest aspirations of a compassionate civilization. We have chosen a calling that invites people who are worried and suffering to share the stories and allow us to help…..joy, not burnout should rule the day”</a:t>
            </a:r>
          </a:p>
          <a:p>
            <a:pPr marL="0" indent="0">
              <a:buSzTx/>
              <a:buNone/>
            </a:pPr>
            <a:r>
              <a:t>						</a:t>
            </a:r>
            <a:r>
              <a:rPr sz="1600"/>
              <a:t>Donald Berwick</a:t>
            </a:r>
          </a:p>
        </p:txBody>
      </p:sp>
      <p:sp>
        <p:nvSpPr>
          <p:cNvPr id="305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Call to action…..</a:t>
            </a:r>
          </a:p>
        </p:txBody>
      </p:sp>
      <p:pic>
        <p:nvPicPr>
          <p:cNvPr id="30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60650" y="4419600"/>
            <a:ext cx="2780646" cy="2082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How do you define joy?</a:t>
            </a:r>
          </a:p>
        </p:txBody>
      </p:sp>
      <p:pic>
        <p:nvPicPr>
          <p:cNvPr id="16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63521" y="2558003"/>
            <a:ext cx="4968211" cy="39759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What can leaders do to counteract the burnout epidemic?</a:t>
            </a:r>
          </a:p>
        </p:txBody>
      </p:sp>
      <p:sp>
        <p:nvSpPr>
          <p:cNvPr id="309" name="Content Placeholder 1"/>
          <p:cNvSpPr txBox="1"/>
          <p:nvPr>
            <p:ph type="body" sz="half" idx="1"/>
          </p:nvPr>
        </p:nvSpPr>
        <p:spPr>
          <a:xfrm>
            <a:off x="676655" y="2679192"/>
            <a:ext cx="3822192" cy="344728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800"/>
            </a:pPr>
            <a:r>
              <a:t>2015-16 IHI led three 90 day Innovation Projects: Joy in Work</a:t>
            </a:r>
            <a:endParaRPr sz="1500"/>
          </a:p>
          <a:p>
            <a:pPr lvl="1" marL="576262" indent="-274320">
              <a:lnSpc>
                <a:spcPct val="80000"/>
              </a:lnSpc>
              <a:spcBef>
                <a:spcPts val="300"/>
              </a:spcBef>
              <a:defRPr sz="1600"/>
            </a:pPr>
            <a:r>
              <a:t>Review of literature on burnout , satisfaction and engagement</a:t>
            </a:r>
            <a:endParaRPr sz="1300"/>
          </a:p>
          <a:p>
            <a:pPr lvl="1" marL="576262" indent="-274320">
              <a:lnSpc>
                <a:spcPct val="80000"/>
              </a:lnSpc>
              <a:spcBef>
                <a:spcPts val="300"/>
              </a:spcBef>
              <a:defRPr sz="1600"/>
            </a:pPr>
            <a:r>
              <a:t>Extensive interviews with</a:t>
            </a:r>
            <a:endParaRPr sz="1300"/>
          </a:p>
          <a:p>
            <a:pPr lvl="2" marL="855662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Exemplar organizations within and outside of healthcare</a:t>
            </a:r>
            <a:endParaRPr sz="1200"/>
          </a:p>
          <a:p>
            <a:pPr lvl="2" marL="855662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Patients and families</a:t>
            </a:r>
            <a:endParaRPr sz="1200"/>
          </a:p>
          <a:p>
            <a:pPr lvl="1" marL="576262" indent="-274320">
              <a:lnSpc>
                <a:spcPct val="80000"/>
              </a:lnSpc>
              <a:spcBef>
                <a:spcPts val="300"/>
              </a:spcBef>
              <a:defRPr sz="1600"/>
            </a:pPr>
            <a:r>
              <a:t>Two month prototype programs across 11 organizations</a:t>
            </a:r>
            <a:endParaRPr sz="1300"/>
          </a:p>
          <a:p>
            <a:pPr lvl="2" marL="855662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Refining the framework</a:t>
            </a:r>
            <a:endParaRPr sz="1200"/>
          </a:p>
          <a:p>
            <a:pPr lvl="2" marL="855662" indent="-228600">
              <a:lnSpc>
                <a:spcPct val="80000"/>
              </a:lnSpc>
              <a:spcBef>
                <a:spcPts val="300"/>
              </a:spcBef>
              <a:defRPr sz="1600"/>
            </a:pPr>
            <a:r>
              <a:t>Identifying areas for improvement</a:t>
            </a:r>
          </a:p>
        </p:txBody>
      </p:sp>
      <p:pic>
        <p:nvPicPr>
          <p:cNvPr id="310" name="Content Placeholder 5" descr="Content Placeholder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5025" y="3394678"/>
            <a:ext cx="3822700" cy="20165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ontent Placeholder 1"/>
          <p:cNvSpPr txBox="1"/>
          <p:nvPr>
            <p:ph type="body" idx="1"/>
          </p:nvPr>
        </p:nvSpPr>
        <p:spPr>
          <a:xfrm>
            <a:off x="613458" y="2048718"/>
            <a:ext cx="7412298" cy="381122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FOUR STEPS</a:t>
            </a:r>
          </a:p>
          <a:p>
            <a:pPr/>
            <a:r>
              <a:t>Ask Staff “what matters to you?”</a:t>
            </a:r>
          </a:p>
          <a:p>
            <a:pPr/>
            <a:r>
              <a:t>Identify unique impediments to joy in the local context</a:t>
            </a:r>
          </a:p>
          <a:p>
            <a:pPr/>
            <a:r>
              <a:t>Commit to a systems improvement approach to making joy in work a shared responsibility </a:t>
            </a:r>
          </a:p>
          <a:p>
            <a:pPr/>
            <a:r>
              <a:t>Use improvement science to test approaches to improving joy</a:t>
            </a:r>
          </a:p>
        </p:txBody>
      </p:sp>
      <p:sp>
        <p:nvSpPr>
          <p:cNvPr id="313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Cultivating an Environment to Promote Joy at Work</a:t>
            </a:r>
          </a:p>
        </p:txBody>
      </p:sp>
      <p:pic>
        <p:nvPicPr>
          <p:cNvPr id="31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90732" y="4943230"/>
            <a:ext cx="2996069" cy="17750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ontent Placeholder 1"/>
          <p:cNvSpPr txBox="1"/>
          <p:nvPr>
            <p:ph type="body" idx="1"/>
          </p:nvPr>
        </p:nvSpPr>
        <p:spPr>
          <a:xfrm>
            <a:off x="457201" y="2037144"/>
            <a:ext cx="7823201" cy="4089020"/>
          </a:xfrm>
          <a:prstGeom prst="rect">
            <a:avLst/>
          </a:prstGeom>
        </p:spPr>
        <p:txBody>
          <a:bodyPr/>
          <a:lstStyle/>
          <a:p>
            <a:pPr/>
            <a:r>
              <a:t>Organizations identify senior leader champions and core leaders</a:t>
            </a:r>
          </a:p>
          <a:p>
            <a:pPr/>
            <a:r>
              <a:t>Appreciative inquiry as method of active listening</a:t>
            </a:r>
          </a:p>
          <a:p>
            <a:pPr lvl="1" marL="576262" indent="-274320">
              <a:defRPr sz="2200"/>
            </a:pPr>
            <a:r>
              <a:t>What makes a good day for you?</a:t>
            </a:r>
            <a:br/>
            <a:r>
              <a:t>What makes you proud to work here?</a:t>
            </a:r>
            <a:br/>
            <a:r>
              <a:t>When we are at our best, what do we look like?</a:t>
            </a:r>
          </a:p>
          <a:p>
            <a:pPr/>
            <a:r>
              <a:t>Follow with…what gets in the way of a good day?</a:t>
            </a:r>
          </a:p>
        </p:txBody>
      </p:sp>
      <p:sp>
        <p:nvSpPr>
          <p:cNvPr id="317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What Matters to You?</a:t>
            </a:r>
          </a:p>
        </p:txBody>
      </p:sp>
      <p:pic>
        <p:nvPicPr>
          <p:cNvPr id="318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88257" y="4841428"/>
            <a:ext cx="2701644" cy="1912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Identify Unique Impediments to Joy in the Local Context</a:t>
            </a:r>
          </a:p>
        </p:txBody>
      </p:sp>
      <p:sp>
        <p:nvSpPr>
          <p:cNvPr id="321" name="Content Placeholder 1"/>
          <p:cNvSpPr txBox="1"/>
          <p:nvPr>
            <p:ph type="body" sz="half" idx="1"/>
          </p:nvPr>
        </p:nvSpPr>
        <p:spPr>
          <a:xfrm>
            <a:off x="676655" y="2679192"/>
            <a:ext cx="3822192" cy="344728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200"/>
            </a:pPr>
            <a:r>
              <a:t>Start with things that impact daily work</a:t>
            </a:r>
          </a:p>
          <a:p>
            <a:pPr>
              <a:lnSpc>
                <a:spcPct val="80000"/>
              </a:lnSpc>
              <a:defRPr sz="2200"/>
            </a:pPr>
            <a:r>
              <a:t>Catalog issues and collaboratively prioritize what to address first</a:t>
            </a:r>
          </a:p>
          <a:p>
            <a:pPr>
              <a:lnSpc>
                <a:spcPct val="80000"/>
              </a:lnSpc>
              <a:defRPr sz="2200"/>
            </a:pPr>
            <a:r>
              <a:t>All team members invited to give input and all voices are respected</a:t>
            </a:r>
          </a:p>
          <a:p>
            <a:pPr>
              <a:lnSpc>
                <a:spcPct val="80000"/>
              </a:lnSpc>
              <a:defRPr sz="2200"/>
            </a:pPr>
            <a:r>
              <a:t>Methods: multi-voting, communication boards, incorporate into huddles</a:t>
            </a:r>
          </a:p>
        </p:txBody>
      </p:sp>
      <p:pic>
        <p:nvPicPr>
          <p:cNvPr id="32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67300" y="2529095"/>
            <a:ext cx="3035300" cy="40522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ontent Placeholder 1"/>
          <p:cNvSpPr txBox="1"/>
          <p:nvPr>
            <p:ph type="body" idx="1"/>
          </p:nvPr>
        </p:nvSpPr>
        <p:spPr>
          <a:xfrm>
            <a:off x="774701" y="2197100"/>
            <a:ext cx="7505701" cy="3929063"/>
          </a:xfrm>
          <a:prstGeom prst="rect">
            <a:avLst/>
          </a:prstGeom>
        </p:spPr>
        <p:txBody>
          <a:bodyPr/>
          <a:lstStyle/>
          <a:p>
            <a:pPr/>
            <a:r>
              <a:t>Leader dedication is key…</a:t>
            </a:r>
          </a:p>
          <a:p>
            <a:pPr/>
            <a:r>
              <a:t>Commit to creating effective systems</a:t>
            </a:r>
          </a:p>
          <a:p>
            <a:pPr/>
            <a:r>
              <a:t>Allocation of time and resources</a:t>
            </a:r>
          </a:p>
          <a:p>
            <a:pPr/>
            <a:r>
              <a:t>Ensure momentum and sustainability</a:t>
            </a:r>
          </a:p>
        </p:txBody>
      </p:sp>
      <p:sp>
        <p:nvSpPr>
          <p:cNvPr id="325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Commit to a Systems Approach</a:t>
            </a:r>
          </a:p>
        </p:txBody>
      </p:sp>
      <p:pic>
        <p:nvPicPr>
          <p:cNvPr id="32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51300" y="4015121"/>
            <a:ext cx="4083052" cy="27170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ontent Placeholder 1"/>
          <p:cNvSpPr txBox="1"/>
          <p:nvPr>
            <p:ph type="body" idx="1"/>
          </p:nvPr>
        </p:nvSpPr>
        <p:spPr>
          <a:xfrm>
            <a:off x="901700" y="2298700"/>
            <a:ext cx="7378700" cy="3827463"/>
          </a:xfrm>
          <a:prstGeom prst="rect">
            <a:avLst/>
          </a:prstGeom>
        </p:spPr>
        <p:txBody>
          <a:bodyPr/>
          <a:lstStyle/>
          <a:p>
            <a:pPr/>
            <a:r>
              <a:t>Start small</a:t>
            </a:r>
          </a:p>
          <a:p>
            <a:pPr/>
            <a:r>
              <a:t>Define aim</a:t>
            </a:r>
          </a:p>
          <a:p>
            <a:pPr/>
            <a:r>
              <a:t>Measurement</a:t>
            </a:r>
          </a:p>
          <a:p>
            <a:pPr/>
            <a:r>
              <a:t>Test of change</a:t>
            </a:r>
          </a:p>
        </p:txBody>
      </p:sp>
      <p:sp>
        <p:nvSpPr>
          <p:cNvPr id="329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Use Improvement Science to Test Approaches</a:t>
            </a:r>
          </a:p>
        </p:txBody>
      </p:sp>
      <p:pic>
        <p:nvPicPr>
          <p:cNvPr id="33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30600" y="3374797"/>
            <a:ext cx="4749800" cy="30534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ontent Placeholder 1"/>
          <p:cNvSpPr txBox="1"/>
          <p:nvPr>
            <p:ph type="body" idx="1"/>
          </p:nvPr>
        </p:nvSpPr>
        <p:spPr>
          <a:xfrm>
            <a:off x="872066" y="2675466"/>
            <a:ext cx="7408335" cy="345069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Physical and psychological safety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Meaning and purpose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Choice and autonomy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Recognition and reward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Participative management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Camaraderie and teamwork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Daily improvement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Wellness and resilience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r>
              <a:t>Real time measurement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</a:p>
          <a:p>
            <a:pPr marL="0" indent="0">
              <a:lnSpc>
                <a:spcPct val="80000"/>
              </a:lnSpc>
              <a:spcBef>
                <a:spcPts val="200"/>
              </a:spcBef>
              <a:buSzTx/>
              <a:buNone/>
              <a:defRPr sz="1200"/>
            </a:pPr>
            <a:r>
              <a:t>(Institute for Healthcare Improvement, Framework for Improving Joy at Work)</a:t>
            </a:r>
          </a:p>
        </p:txBody>
      </p:sp>
      <p:sp>
        <p:nvSpPr>
          <p:cNvPr id="333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Creating an Environment to Promote Joy…</a:t>
            </a:r>
            <a:r>
              <a:rPr i="1"/>
              <a:t>how to get there..</a:t>
            </a:r>
          </a:p>
        </p:txBody>
      </p:sp>
      <p:pic>
        <p:nvPicPr>
          <p:cNvPr id="33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70500" y="2832100"/>
            <a:ext cx="3009900" cy="2705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ontent Placeholder 2"/>
          <p:cNvSpPr txBox="1"/>
          <p:nvPr>
            <p:ph type="body" idx="1"/>
          </p:nvPr>
        </p:nvSpPr>
        <p:spPr>
          <a:xfrm>
            <a:off x="872066" y="2675466"/>
            <a:ext cx="7408335" cy="3450697"/>
          </a:xfrm>
          <a:prstGeom prst="rect">
            <a:avLst/>
          </a:prstGeom>
        </p:spPr>
        <p:txBody>
          <a:bodyPr/>
          <a:lstStyle/>
          <a:p>
            <a:pPr/>
            <a:r>
              <a:t>Breathing and centering throughout the day</a:t>
            </a:r>
          </a:p>
          <a:p>
            <a:pPr/>
            <a:r>
              <a:t>Positive affirmation</a:t>
            </a:r>
          </a:p>
          <a:p>
            <a:pPr/>
            <a:r>
              <a:t>Practice gratitude</a:t>
            </a:r>
          </a:p>
        </p:txBody>
      </p:sp>
      <p:sp>
        <p:nvSpPr>
          <p:cNvPr id="337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Appreciation through Mindfulness</a:t>
            </a:r>
          </a:p>
        </p:txBody>
      </p:sp>
      <p:pic>
        <p:nvPicPr>
          <p:cNvPr id="338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4600" y="4419600"/>
            <a:ext cx="4102100" cy="1981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ontent Placeholder 1"/>
          <p:cNvSpPr txBox="1"/>
          <p:nvPr>
            <p:ph type="body" idx="1"/>
          </p:nvPr>
        </p:nvSpPr>
        <p:spPr>
          <a:xfrm>
            <a:off x="603251" y="2111375"/>
            <a:ext cx="7677151" cy="4014788"/>
          </a:xfrm>
          <a:prstGeom prst="rect">
            <a:avLst/>
          </a:prstGeom>
        </p:spPr>
        <p:txBody>
          <a:bodyPr/>
          <a:lstStyle/>
          <a:p>
            <a:pPr/>
            <a:r>
              <a:t>Connect to Your Compassion</a:t>
            </a:r>
          </a:p>
          <a:p>
            <a:pPr/>
            <a:r>
              <a:t>Spend more time around optimistic people</a:t>
            </a:r>
          </a:p>
          <a:p>
            <a:pPr/>
            <a:r>
              <a:t>Infuse laughter into your day</a:t>
            </a:r>
          </a:p>
          <a:p>
            <a:pPr/>
            <a:r>
              <a:t>Nurse leaders are highly instrumental in modeling joy..you set the tone!</a:t>
            </a:r>
          </a:p>
          <a:p>
            <a:pPr/>
          </a:p>
          <a:p>
            <a:pPr marL="0" indent="0">
              <a:buSzTx/>
              <a:buNone/>
            </a:pPr>
          </a:p>
          <a:p>
            <a:pPr marL="0" indent="0">
              <a:spcBef>
                <a:spcPts val="300"/>
              </a:spcBef>
              <a:buSzTx/>
              <a:buNone/>
              <a:defRPr sz="1400"/>
            </a:pPr>
            <a:r>
              <a:t>                                                                                                      </a:t>
            </a:r>
          </a:p>
        </p:txBody>
      </p:sp>
      <p:sp>
        <p:nvSpPr>
          <p:cNvPr id="341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Finding Your Joy</a:t>
            </a:r>
          </a:p>
        </p:txBody>
      </p:sp>
      <p:pic>
        <p:nvPicPr>
          <p:cNvPr id="34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47626" y="3923567"/>
            <a:ext cx="2470396" cy="28233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ontent Placeholder 1"/>
          <p:cNvSpPr txBox="1"/>
          <p:nvPr>
            <p:ph type="body" idx="1"/>
          </p:nvPr>
        </p:nvSpPr>
        <p:spPr>
          <a:xfrm>
            <a:off x="723900" y="2031999"/>
            <a:ext cx="7556501" cy="4415101"/>
          </a:xfrm>
          <a:prstGeom prst="rect">
            <a:avLst/>
          </a:prstGeom>
        </p:spPr>
        <p:txBody>
          <a:bodyPr/>
          <a:lstStyle/>
          <a:p>
            <a:pPr marL="0" indent="0" defTabSz="868680">
              <a:buSzTx/>
              <a:buNone/>
              <a:defRPr sz="1140"/>
            </a:pPr>
          </a:p>
          <a:p>
            <a:pPr marL="260604" indent="-260604" defTabSz="868680">
              <a:spcBef>
                <a:spcPts val="300"/>
              </a:spcBef>
              <a:defRPr sz="1330"/>
            </a:pPr>
            <a:r>
              <a:t>Albaugh, J. A. (2005). Resolving the nursing shortage: Finding passion and joy in nursing.</a:t>
            </a:r>
            <a:r>
              <a:rPr i="1"/>
              <a:t> Urologic Nursing, 25</a:t>
            </a:r>
            <a:r>
              <a:t>(1), 53.</a:t>
            </a:r>
          </a:p>
          <a:p>
            <a:pPr marL="260604" indent="-260604" defTabSz="868680">
              <a:spcBef>
                <a:spcPts val="300"/>
              </a:spcBef>
              <a:defRPr sz="1330"/>
            </a:pPr>
            <a:r>
              <a:t>Bacal, J. (2014). </a:t>
            </a:r>
            <a:r>
              <a:rPr i="1"/>
              <a:t>Mistakes I made at work: 25 influential women reflect on what they got out of getting it wrong</a:t>
            </a:r>
            <a:r>
              <a:t> Penguin.</a:t>
            </a:r>
          </a:p>
          <a:p>
            <a:pPr marL="260604" indent="-260604" defTabSz="868680">
              <a:spcBef>
                <a:spcPts val="300"/>
              </a:spcBef>
              <a:defRPr sz="1330"/>
            </a:pPr>
            <a:r>
              <a:t>Ben-Shahar, T. (2009). </a:t>
            </a:r>
            <a:r>
              <a:rPr i="1"/>
              <a:t>The pursuit of perfect: How to stop chasing perfection and start living a richer, happier life</a:t>
            </a:r>
            <a:r>
              <a:t> McGraw Hill Professional.</a:t>
            </a:r>
          </a:p>
          <a:p>
            <a:pPr marL="260604" indent="-260604" defTabSz="868680">
              <a:spcBef>
                <a:spcPts val="300"/>
              </a:spcBef>
              <a:defRPr sz="1330"/>
            </a:pPr>
            <a:r>
              <a:t>Lawson, P., &amp; William, L. (2004). Striving for balance: A thing of the past?</a:t>
            </a:r>
            <a:r>
              <a:rPr i="1"/>
              <a:t> Nurse Leader, 2</a:t>
            </a:r>
            <a:r>
              <a:t>(2), 36-43.</a:t>
            </a:r>
          </a:p>
          <a:p>
            <a:pPr marL="260604" indent="-260604" defTabSz="868680">
              <a:spcBef>
                <a:spcPts val="300"/>
              </a:spcBef>
              <a:defRPr sz="1330"/>
            </a:pPr>
            <a:r>
              <a:t>Manion, J. (2003). Joy at work!: Creating a positive workplace.</a:t>
            </a:r>
            <a:r>
              <a:rPr i="1"/>
              <a:t> Journal of Nursing Administration, 33</a:t>
            </a:r>
            <a:r>
              <a:t>(12), 652-659.</a:t>
            </a:r>
          </a:p>
          <a:p>
            <a:pPr marL="260604" indent="-260604" defTabSz="868680">
              <a:spcBef>
                <a:spcPts val="300"/>
              </a:spcBef>
              <a:defRPr sz="1330"/>
            </a:pPr>
            <a:r>
              <a:t>Newsome, S., Waldo, M., &amp; Gruszka, C. (2012). Mindfulness group work: Preventing stress and increasing self-compassion among helping professionals in training.</a:t>
            </a:r>
            <a:r>
              <a:rPr i="1"/>
              <a:t> The Journal for Specialists in Group Work, 37</a:t>
            </a:r>
            <a:r>
              <a:t>(4), 297-311. doi:10.1080/01933922.2012.690832</a:t>
            </a:r>
          </a:p>
          <a:p>
            <a:pPr marL="260604" indent="-260604" defTabSz="868680">
              <a:spcBef>
                <a:spcPts val="300"/>
              </a:spcBef>
              <a:defRPr sz="1330"/>
            </a:pPr>
            <a:r>
              <a:t>Perlo, J., Balik, B., Swensen, S., Kabcenell, A., Landsman, J., &amp; Feeley, D. (2017). IHI framework for improving joy in work.</a:t>
            </a:r>
            <a:r>
              <a:rPr i="1"/>
              <a:t> IHI White Paper.Institute for Healthcare Improvement, Cambridge, MA,</a:t>
            </a:r>
          </a:p>
          <a:p>
            <a:pPr marL="260604" indent="-260604" defTabSz="868680">
              <a:spcBef>
                <a:spcPts val="300"/>
              </a:spcBef>
              <a:defRPr sz="1330"/>
            </a:pPr>
            <a:r>
              <a:t>Roth, L. M., &amp; Markova, T. (2012). Essentials for great teams: Trust, diversity, communication ... and joy.</a:t>
            </a:r>
            <a:r>
              <a:rPr i="1"/>
              <a:t> Journal of the American Board of Family Medicine : JABFM, 25</a:t>
            </a:r>
            <a:r>
              <a:t>(2), 146-148. doi:10.3122/jabfm.2012.02.110330</a:t>
            </a:r>
          </a:p>
        </p:txBody>
      </p:sp>
      <p:sp>
        <p:nvSpPr>
          <p:cNvPr id="345" name="Title 2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References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ontent Placeholder 2"/>
          <p:cNvSpPr txBox="1"/>
          <p:nvPr>
            <p:ph type="body" idx="1"/>
          </p:nvPr>
        </p:nvSpPr>
        <p:spPr>
          <a:xfrm>
            <a:off x="872066" y="2675466"/>
            <a:ext cx="7408335" cy="345069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The emotion evoked by well-being, success, or good fortune or by the prospect of possessing what one desires : delight. b : the expression or exhibition of such emotion : gaiety. 2 : a state of happiness or felicity : bliss. 3 : a source or cause of delight. </a:t>
            </a:r>
            <a:r>
              <a:rPr b="1"/>
              <a:t>joy</a:t>
            </a:r>
            <a:r>
              <a:t>.</a:t>
            </a:r>
          </a:p>
          <a:p>
            <a:pPr marL="0" indent="0">
              <a:buSzTx/>
              <a:buNone/>
            </a:pPr>
            <a:br/>
          </a:p>
        </p:txBody>
      </p:sp>
      <p:sp>
        <p:nvSpPr>
          <p:cNvPr id="171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Webster’s definition</a:t>
            </a:r>
          </a:p>
        </p:txBody>
      </p:sp>
      <p:pic>
        <p:nvPicPr>
          <p:cNvPr id="17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79750" y="4699000"/>
            <a:ext cx="3435652" cy="1930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6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 defTabSz="484631">
              <a:defRPr sz="2066"/>
            </a:pPr>
            <a:br/>
            <a:r>
              <a:t>“</a:t>
            </a:r>
            <a:r>
              <a:rPr sz="1431"/>
              <a:t>Joy is an essential resource for </a:t>
            </a:r>
            <a:br>
              <a:rPr sz="1431"/>
            </a:br>
            <a:r>
              <a:rPr sz="1431"/>
              <a:t>the enterprise of healing”</a:t>
            </a:r>
            <a:br>
              <a:rPr sz="1431"/>
            </a:br>
            <a:r>
              <a:rPr sz="1431"/>
              <a:t>                                                            </a:t>
            </a:r>
            <a:r>
              <a:rPr sz="1007"/>
              <a:t>Donald Berwick</a:t>
            </a:r>
            <a:br>
              <a:rPr sz="1007"/>
            </a:br>
          </a:p>
        </p:txBody>
      </p:sp>
      <p:pic>
        <p:nvPicPr>
          <p:cNvPr id="17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22500" y="2817854"/>
            <a:ext cx="5072430" cy="33754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ontent Placeholder 2"/>
          <p:cNvSpPr txBox="1"/>
          <p:nvPr>
            <p:ph type="body" idx="1"/>
          </p:nvPr>
        </p:nvSpPr>
        <p:spPr>
          <a:xfrm>
            <a:off x="787079" y="2245488"/>
            <a:ext cx="7493321" cy="3880675"/>
          </a:xfrm>
          <a:prstGeom prst="rect">
            <a:avLst/>
          </a:prstGeom>
        </p:spPr>
        <p:txBody>
          <a:bodyPr/>
          <a:lstStyle/>
          <a:p>
            <a:pPr/>
            <a:r>
              <a:t>Dr Jo Manion</a:t>
            </a:r>
          </a:p>
          <a:p>
            <a:pPr/>
            <a:r>
              <a:t>Qualitative study: practicing bedside nurses and nurse leaders</a:t>
            </a:r>
          </a:p>
          <a:p>
            <a:pPr/>
            <a:r>
              <a:t>Four themes identified</a:t>
            </a:r>
          </a:p>
        </p:txBody>
      </p:sp>
      <p:sp>
        <p:nvSpPr>
          <p:cNvPr id="178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Research Study: </a:t>
            </a:r>
            <a:br/>
            <a:r>
              <a:t>Drivers of Joy in Practice</a:t>
            </a:r>
          </a:p>
        </p:txBody>
      </p:sp>
      <p:pic>
        <p:nvPicPr>
          <p:cNvPr id="179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2155" y="3887406"/>
            <a:ext cx="3492501" cy="2324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872066" y="2675466"/>
            <a:ext cx="7408335" cy="345069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Four Pathways to Joy</a:t>
            </a:r>
          </a:p>
          <a:p>
            <a:pPr marL="0" indent="0">
              <a:buSzTx/>
              <a:buNone/>
            </a:pPr>
            <a:r>
              <a:t>	Love of Work</a:t>
            </a:r>
          </a:p>
          <a:p>
            <a:pPr marL="0" indent="0">
              <a:buSzTx/>
              <a:buNone/>
            </a:pPr>
            <a:r>
              <a:t>	Connection</a:t>
            </a:r>
          </a:p>
          <a:p>
            <a:pPr marL="0" indent="0">
              <a:buSzTx/>
              <a:buNone/>
            </a:pPr>
            <a:r>
              <a:t>	Achievement</a:t>
            </a:r>
          </a:p>
          <a:p>
            <a:pPr marL="0" indent="0">
              <a:buSzTx/>
              <a:buNone/>
            </a:pPr>
            <a:r>
              <a:t>	Recognition</a:t>
            </a:r>
          </a:p>
        </p:txBody>
      </p:sp>
      <p:sp>
        <p:nvSpPr>
          <p:cNvPr id="182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What Brings Us Joy?</a:t>
            </a:r>
          </a:p>
        </p:txBody>
      </p:sp>
      <p:pic>
        <p:nvPicPr>
          <p:cNvPr id="18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93307" y="4147039"/>
            <a:ext cx="3797301" cy="2146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ontent Placeholder 2"/>
          <p:cNvSpPr txBox="1"/>
          <p:nvPr>
            <p:ph type="body" idx="1"/>
          </p:nvPr>
        </p:nvSpPr>
        <p:spPr>
          <a:xfrm>
            <a:off x="872066" y="2286000"/>
            <a:ext cx="7408335" cy="3840163"/>
          </a:xfrm>
          <a:prstGeom prst="rect">
            <a:avLst/>
          </a:prstGeom>
        </p:spPr>
        <p:txBody>
          <a:bodyPr/>
          <a:lstStyle/>
          <a:p>
            <a:pPr/>
            <a:r>
              <a:t>“I feel fortunate that I get to do what I feel a passion for”</a:t>
            </a:r>
          </a:p>
          <a:p>
            <a:pPr/>
            <a:r>
              <a:t>“I’m happy I have been given this responsibility”</a:t>
            </a:r>
          </a:p>
          <a:p>
            <a:pPr/>
            <a:r>
              <a:t>“Privileged presence”</a:t>
            </a:r>
          </a:p>
        </p:txBody>
      </p:sp>
      <p:sp>
        <p:nvSpPr>
          <p:cNvPr id="186" name="Title 1"/>
          <p:cNvSpPr txBox="1"/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Love of Work</a:t>
            </a:r>
          </a:p>
        </p:txBody>
      </p:sp>
      <p:pic>
        <p:nvPicPr>
          <p:cNvPr id="18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91704" y="4351215"/>
            <a:ext cx="3619501" cy="2247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ontent Placeholder 2"/>
          <p:cNvSpPr txBox="1"/>
          <p:nvPr>
            <p:ph type="body" idx="1"/>
          </p:nvPr>
        </p:nvSpPr>
        <p:spPr>
          <a:xfrm>
            <a:off x="729205" y="2013995"/>
            <a:ext cx="7551195" cy="4112169"/>
          </a:xfrm>
          <a:prstGeom prst="rect">
            <a:avLst/>
          </a:prstGeom>
        </p:spPr>
        <p:txBody>
          <a:bodyPr/>
          <a:lstStyle/>
          <a:p>
            <a:pPr/>
            <a:r>
              <a:t>Caring for, talking with, relating to, and helping others</a:t>
            </a:r>
          </a:p>
          <a:p>
            <a:pPr/>
            <a:r>
              <a:t>One-on-one contact with others: colleagues, patients and families</a:t>
            </a:r>
          </a:p>
          <a:p>
            <a:pPr/>
            <a:r>
              <a:t>“Collegiality an emotional connection are like an energy supplement.”</a:t>
            </a:r>
          </a:p>
        </p:txBody>
      </p:sp>
      <p:sp>
        <p:nvSpPr>
          <p:cNvPr id="190" name="Title 1"/>
          <p:cNvSpPr txBox="1"/>
          <p:nvPr>
            <p:ph type="title"/>
          </p:nvPr>
        </p:nvSpPr>
        <p:spPr>
          <a:xfrm>
            <a:off x="473075" y="354202"/>
            <a:ext cx="8229600" cy="1252729"/>
          </a:xfrm>
          <a:prstGeom prst="rect">
            <a:avLst/>
          </a:prstGeom>
        </p:spPr>
        <p:txBody>
          <a:bodyPr/>
          <a:lstStyle/>
          <a:p>
            <a:pPr/>
            <a:r>
              <a:t>Connections</a:t>
            </a:r>
          </a:p>
        </p:txBody>
      </p:sp>
      <p:pic>
        <p:nvPicPr>
          <p:cNvPr id="19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20452" y="4259927"/>
            <a:ext cx="3568701" cy="2273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aveform">
  <a:themeElements>
    <a:clrScheme name="Wavefor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Waveform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-10717809"/>
            <a:satOff val="-95633"/>
            <a:lumOff val="55098"/>
          </a:schemeClr>
        </a:solidFill>
        <a:ln w="15875" cap="flat">
          <a:solidFill>
            <a:srgbClr val="1D82B7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aveform">
  <a:themeElements>
    <a:clrScheme name="Wavefor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Waveform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-10717809"/>
            <a:satOff val="-95633"/>
            <a:lumOff val="55098"/>
          </a:schemeClr>
        </a:solidFill>
        <a:ln w="15875" cap="flat">
          <a:solidFill>
            <a:srgbClr val="1D82B7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