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3" r:id="rId1"/>
  </p:sldMasterIdLst>
  <p:notesMasterIdLst>
    <p:notesMasterId r:id="rId10"/>
  </p:notesMasterIdLst>
  <p:sldIdLst>
    <p:sldId id="260" r:id="rId2"/>
    <p:sldId id="258" r:id="rId3"/>
    <p:sldId id="259" r:id="rId4"/>
    <p:sldId id="263" r:id="rId5"/>
    <p:sldId id="256" r:id="rId6"/>
    <p:sldId id="264" r:id="rId7"/>
    <p:sldId id="265"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9"/>
    <p:restoredTop sz="56696"/>
  </p:normalViewPr>
  <p:slideViewPr>
    <p:cSldViewPr snapToGrid="0" snapToObjects="1">
      <p:cViewPr varScale="1">
        <p:scale>
          <a:sx n="64" d="100"/>
          <a:sy n="64" d="100"/>
        </p:scale>
        <p:origin x="2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DBBB9-6E25-F442-8F4C-675B06E3E665}" type="datetimeFigureOut">
              <a:rPr lang="en-US" smtClean="0"/>
              <a:t>12/6/18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E77FC-7FF5-FC48-8763-3B85053D1B48}" type="slidenum">
              <a:rPr lang="en-US" smtClean="0"/>
              <a:t>‹#›</a:t>
            </a:fld>
            <a:endParaRPr lang="en-US"/>
          </a:p>
        </p:txBody>
      </p:sp>
    </p:spTree>
    <p:extLst>
      <p:ext uri="{BB962C8B-B14F-4D97-AF65-F5344CB8AC3E}">
        <p14:creationId xmlns:p14="http://schemas.microsoft.com/office/powerpoint/2010/main" val="60505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t>
            </a:r>
            <a:r>
              <a:rPr lang="en-US" dirty="0" err="1"/>
              <a:t>aRt</a:t>
            </a:r>
            <a:r>
              <a:rPr lang="en-US" dirty="0"/>
              <a:t> is a part of the human experience.</a:t>
            </a:r>
          </a:p>
          <a:p>
            <a:endParaRPr lang="en-US" dirty="0"/>
          </a:p>
          <a:p>
            <a:r>
              <a:rPr lang="en-US" dirty="0"/>
              <a:t>Indeed it is one of the key activities, abilities, and needs that makes us human at all.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A4E77FC-7FF5-FC48-8763-3B85053D1B48}" type="slidenum">
              <a:rPr lang="en-US" smtClean="0"/>
              <a:t>1</a:t>
            </a:fld>
            <a:endParaRPr lang="en-US"/>
          </a:p>
        </p:txBody>
      </p:sp>
    </p:spTree>
    <p:extLst>
      <p:ext uri="{BB962C8B-B14F-4D97-AF65-F5344CB8AC3E}">
        <p14:creationId xmlns:p14="http://schemas.microsoft.com/office/powerpoint/2010/main" val="388623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human beings we are always in relationship with ourselves, one another and the environment that surrounds us.  </a:t>
            </a:r>
          </a:p>
          <a:p>
            <a:r>
              <a:rPr lang="en-US" dirty="0"/>
              <a:t>In many ways the creation of art is an expression of these relationships.</a:t>
            </a:r>
          </a:p>
          <a:p>
            <a:endParaRPr lang="en-US" dirty="0"/>
          </a:p>
          <a:p>
            <a:r>
              <a:rPr lang="en-US" dirty="0"/>
              <a:t>Art is color, shapes, symbols, imagery used for the expression of often complex emotion al states.  </a:t>
            </a:r>
          </a:p>
          <a:p>
            <a:endParaRPr lang="en-US" dirty="0"/>
          </a:p>
          <a:p>
            <a:r>
              <a:rPr lang="en-US" dirty="0"/>
              <a:t>We create art to explore and then share these emotions.  </a:t>
            </a:r>
          </a:p>
        </p:txBody>
      </p:sp>
      <p:sp>
        <p:nvSpPr>
          <p:cNvPr id="4" name="Slide Number Placeholder 3"/>
          <p:cNvSpPr>
            <a:spLocks noGrp="1"/>
          </p:cNvSpPr>
          <p:nvPr>
            <p:ph type="sldNum" sz="quarter" idx="5"/>
          </p:nvPr>
        </p:nvSpPr>
        <p:spPr/>
        <p:txBody>
          <a:bodyPr/>
          <a:lstStyle/>
          <a:p>
            <a:fld id="{5A4E77FC-7FF5-FC48-8763-3B85053D1B48}" type="slidenum">
              <a:rPr lang="en-US" smtClean="0"/>
              <a:t>2</a:t>
            </a:fld>
            <a:endParaRPr lang="en-US"/>
          </a:p>
        </p:txBody>
      </p:sp>
    </p:spTree>
    <p:extLst>
      <p:ext uri="{BB962C8B-B14F-4D97-AF65-F5344CB8AC3E}">
        <p14:creationId xmlns:p14="http://schemas.microsoft.com/office/powerpoint/2010/main" val="424085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create images or art in fact to be in relationship with these emotions and others in these emotions.  </a:t>
            </a:r>
          </a:p>
          <a:p>
            <a:endParaRPr lang="en-US" dirty="0"/>
          </a:p>
          <a:p>
            <a:r>
              <a:rPr lang="en-US" dirty="0"/>
              <a:t>It could be argued that,  Art is the very first innovation or tool ever created to facilitate caring and relationship.</a:t>
            </a:r>
          </a:p>
          <a:p>
            <a:endParaRPr lang="en-US" dirty="0"/>
          </a:p>
        </p:txBody>
      </p:sp>
      <p:sp>
        <p:nvSpPr>
          <p:cNvPr id="4" name="Slide Number Placeholder 3"/>
          <p:cNvSpPr>
            <a:spLocks noGrp="1"/>
          </p:cNvSpPr>
          <p:nvPr>
            <p:ph type="sldNum" sz="quarter" idx="5"/>
          </p:nvPr>
        </p:nvSpPr>
        <p:spPr/>
        <p:txBody>
          <a:bodyPr/>
          <a:lstStyle/>
          <a:p>
            <a:fld id="{5A4E77FC-7FF5-FC48-8763-3B85053D1B48}" type="slidenum">
              <a:rPr lang="en-US" smtClean="0"/>
              <a:t>3</a:t>
            </a:fld>
            <a:endParaRPr lang="en-US"/>
          </a:p>
        </p:txBody>
      </p:sp>
    </p:spTree>
    <p:extLst>
      <p:ext uri="{BB962C8B-B14F-4D97-AF65-F5344CB8AC3E}">
        <p14:creationId xmlns:p14="http://schemas.microsoft.com/office/powerpoint/2010/main" val="99796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nursing practice is a beautiful blend of science and art. An inspiring example of these two powerful cultural influences in relationship.  Read quote.</a:t>
            </a:r>
          </a:p>
        </p:txBody>
      </p:sp>
      <p:sp>
        <p:nvSpPr>
          <p:cNvPr id="4" name="Slide Number Placeholder 3"/>
          <p:cNvSpPr>
            <a:spLocks noGrp="1"/>
          </p:cNvSpPr>
          <p:nvPr>
            <p:ph type="sldNum" sz="quarter" idx="5"/>
          </p:nvPr>
        </p:nvSpPr>
        <p:spPr/>
        <p:txBody>
          <a:bodyPr/>
          <a:lstStyle/>
          <a:p>
            <a:fld id="{5A4E77FC-7FF5-FC48-8763-3B85053D1B48}" type="slidenum">
              <a:rPr lang="en-US" smtClean="0"/>
              <a:t>4</a:t>
            </a:fld>
            <a:endParaRPr lang="en-US"/>
          </a:p>
        </p:txBody>
      </p:sp>
    </p:spTree>
    <p:extLst>
      <p:ext uri="{BB962C8B-B14F-4D97-AF65-F5344CB8AC3E}">
        <p14:creationId xmlns:p14="http://schemas.microsoft.com/office/powerpoint/2010/main" val="278896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devoted to exploring the joy we find in our nursing practice.  So we would like to give you an opportunity to create and then share images that represent the joy you find in practice.  Rather than breaking out the paints and pastels we are going to apply the awesome technology of our age to facilitate this. </a:t>
            </a:r>
          </a:p>
          <a:p>
            <a:endParaRPr lang="en-US" dirty="0"/>
          </a:p>
          <a:p>
            <a:r>
              <a:rPr lang="en-US" dirty="0"/>
              <a:t>My name is Shanna Hoffman and I am the director of our Integrative Nursing program at Dana Farber Cancer Institute.  I am now going to introduce you to our creative tool. </a:t>
            </a:r>
          </a:p>
        </p:txBody>
      </p:sp>
      <p:sp>
        <p:nvSpPr>
          <p:cNvPr id="4" name="Slide Number Placeholder 3"/>
          <p:cNvSpPr>
            <a:spLocks noGrp="1"/>
          </p:cNvSpPr>
          <p:nvPr>
            <p:ph type="sldNum" sz="quarter" idx="5"/>
          </p:nvPr>
        </p:nvSpPr>
        <p:spPr/>
        <p:txBody>
          <a:bodyPr/>
          <a:lstStyle/>
          <a:p>
            <a:fld id="{5A4E77FC-7FF5-FC48-8763-3B85053D1B48}" type="slidenum">
              <a:rPr lang="en-US" smtClean="0"/>
              <a:t>5</a:t>
            </a:fld>
            <a:endParaRPr lang="en-US"/>
          </a:p>
        </p:txBody>
      </p:sp>
    </p:spTree>
    <p:extLst>
      <p:ext uri="{BB962C8B-B14F-4D97-AF65-F5344CB8AC3E}">
        <p14:creationId xmlns:p14="http://schemas.microsoft.com/office/powerpoint/2010/main" val="360459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374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25481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526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94073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43882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656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39172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640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48319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459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94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0319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6675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12/6/18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005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12/6/18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661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pPr/>
              <a:t>12/6/18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37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926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12/6/18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2543914"/>
      </p:ext>
    </p:extLst>
  </p:cSld>
  <p:clrMap bg1="dk1" tx1="lt1" bg2="dk2" tx2="lt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n.wikipedia.org/wiki/Cueva_de_las_Manos" TargetMode="External"/><Relationship Id="rId5" Type="http://schemas.openxmlformats.org/officeDocument/2006/relationships/image" Target="../media/image7.tiff"/><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odayinsci.com/N/Nightingale_Florence/NightingaleFlorence-Quotations.ht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www.fineartamerica.com/" TargetMode="External"/><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3" name="Freeform 23">
            <a:extLst>
              <a:ext uri="{FF2B5EF4-FFF2-40B4-BE49-F238E27FC236}">
                <a16:creationId xmlns:a16="http://schemas.microsoft.com/office/drawing/2014/main" id="{E8895FAA-0D03-43F6-9594-A8733552E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Freeform 5">
            <a:extLst>
              <a:ext uri="{FF2B5EF4-FFF2-40B4-BE49-F238E27FC236}">
                <a16:creationId xmlns:a16="http://schemas.microsoft.com/office/drawing/2014/main" id="{B8FB7842-A2FD-46CA-8B08-A60AF2CF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7" name="Rectangle 26">
            <a:extLst>
              <a:ext uri="{FF2B5EF4-FFF2-40B4-BE49-F238E27FC236}">
                <a16:creationId xmlns:a16="http://schemas.microsoft.com/office/drawing/2014/main" id="{3FA73665-F029-4C81-A19B-5CD8B68B8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1" y="0"/>
            <a:ext cx="6098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42764CA-3AC9-4A42-A602-5D2D7114B3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8029" y="647699"/>
            <a:ext cx="4382232" cy="3242202"/>
          </a:xfrm>
          <a:prstGeom prst="rect">
            <a:avLst/>
          </a:prstGeom>
          <a:effectLst/>
        </p:spPr>
      </p:pic>
      <p:sp>
        <p:nvSpPr>
          <p:cNvPr id="29" name="Rectangle 28">
            <a:extLst>
              <a:ext uri="{FF2B5EF4-FFF2-40B4-BE49-F238E27FC236}">
                <a16:creationId xmlns:a16="http://schemas.microsoft.com/office/drawing/2014/main" id="{918FB696-BC5E-43A4-9768-4BB5278B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6EB1A7D5-542D-8B47-8E54-02F1F0B1B6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7357474" y="4085841"/>
            <a:ext cx="2923343" cy="2162557"/>
          </a:xfrm>
          <a:prstGeom prst="rect">
            <a:avLst/>
          </a:prstGeom>
          <a:effectLst/>
        </p:spPr>
      </p:pic>
      <p:sp>
        <p:nvSpPr>
          <p:cNvPr id="13" name="Content Placeholder 12">
            <a:extLst>
              <a:ext uri="{FF2B5EF4-FFF2-40B4-BE49-F238E27FC236}">
                <a16:creationId xmlns:a16="http://schemas.microsoft.com/office/drawing/2014/main" id="{B6E159CE-7C79-3748-A0CA-F6FA054C5FB7}"/>
              </a:ext>
            </a:extLst>
          </p:cNvPr>
          <p:cNvSpPr>
            <a:spLocks noGrp="1"/>
          </p:cNvSpPr>
          <p:nvPr>
            <p:ph idx="1"/>
          </p:nvPr>
        </p:nvSpPr>
        <p:spPr>
          <a:xfrm>
            <a:off x="1085486" y="5064795"/>
            <a:ext cx="4045640" cy="1557486"/>
          </a:xfrm>
        </p:spPr>
        <p:txBody>
          <a:bodyPr>
            <a:normAutofit fontScale="70000" lnSpcReduction="20000"/>
          </a:bodyPr>
          <a:lstStyle/>
          <a:p>
            <a:pPr marL="0" indent="0">
              <a:lnSpc>
                <a:spcPct val="90000"/>
              </a:lnSpc>
              <a:buNone/>
            </a:pPr>
            <a:endParaRPr lang="en-US" dirty="0">
              <a:solidFill>
                <a:schemeClr val="bg2">
                  <a:lumMod val="20000"/>
                  <a:lumOff val="80000"/>
                </a:schemeClr>
              </a:solidFill>
              <a:latin typeface="+mn-lt"/>
              <a:hlinkClick r:id="rId6" tooltip="Cueva de las Manos"/>
            </a:endParaRPr>
          </a:p>
          <a:p>
            <a:pPr marL="0" indent="0">
              <a:lnSpc>
                <a:spcPct val="90000"/>
              </a:lnSpc>
              <a:buNone/>
            </a:pPr>
            <a:r>
              <a:rPr lang="en-US" dirty="0" err="1">
                <a:solidFill>
                  <a:schemeClr val="bg2">
                    <a:lumMod val="20000"/>
                    <a:lumOff val="80000"/>
                  </a:schemeClr>
                </a:solidFill>
                <a:latin typeface="+mn-lt"/>
              </a:rPr>
              <a:t>Nambia</a:t>
            </a:r>
            <a:r>
              <a:rPr lang="en-US" dirty="0">
                <a:solidFill>
                  <a:schemeClr val="bg2">
                    <a:lumMod val="20000"/>
                    <a:lumOff val="80000"/>
                  </a:schemeClr>
                </a:solidFill>
                <a:latin typeface="+mn-lt"/>
              </a:rPr>
              <a:t> Cave Paintings, estimated at 2-6000 years old</a:t>
            </a:r>
          </a:p>
          <a:p>
            <a:pPr marL="0" indent="0">
              <a:lnSpc>
                <a:spcPct val="90000"/>
              </a:lnSpc>
              <a:buNone/>
            </a:pPr>
            <a:endParaRPr lang="en-US" dirty="0">
              <a:solidFill>
                <a:schemeClr val="bg2">
                  <a:lumMod val="20000"/>
                  <a:lumOff val="80000"/>
                </a:schemeClr>
              </a:solidFill>
              <a:latin typeface="+mn-lt"/>
            </a:endParaRPr>
          </a:p>
          <a:p>
            <a:pPr marL="0" indent="0">
              <a:lnSpc>
                <a:spcPct val="90000"/>
              </a:lnSpc>
              <a:buNone/>
            </a:pPr>
            <a:r>
              <a:rPr lang="en-US" dirty="0">
                <a:solidFill>
                  <a:schemeClr val="bg2">
                    <a:lumMod val="20000"/>
                    <a:lumOff val="80000"/>
                  </a:schemeClr>
                </a:solidFill>
                <a:latin typeface="+mn-lt"/>
              </a:rPr>
              <a:t>Cueva de Las Manos, located </a:t>
            </a:r>
            <a:r>
              <a:rPr lang="en-US" dirty="0" err="1">
                <a:solidFill>
                  <a:schemeClr val="bg2">
                    <a:lumMod val="20000"/>
                    <a:lumOff val="80000"/>
                  </a:schemeClr>
                </a:solidFill>
                <a:latin typeface="+mn-lt"/>
              </a:rPr>
              <a:t>Pertito</a:t>
            </a:r>
            <a:r>
              <a:rPr lang="en-US" dirty="0">
                <a:solidFill>
                  <a:schemeClr val="bg2">
                    <a:lumMod val="20000"/>
                    <a:lumOff val="80000"/>
                  </a:schemeClr>
                </a:solidFill>
                <a:latin typeface="+mn-lt"/>
              </a:rPr>
              <a:t> Moreno, Argentina estimated13,000–9,000 years old</a:t>
            </a:r>
          </a:p>
          <a:p>
            <a:endParaRPr lang="en-US" dirty="0"/>
          </a:p>
        </p:txBody>
      </p:sp>
      <p:sp>
        <p:nvSpPr>
          <p:cNvPr id="15" name="TextBox 14">
            <a:extLst>
              <a:ext uri="{FF2B5EF4-FFF2-40B4-BE49-F238E27FC236}">
                <a16:creationId xmlns:a16="http://schemas.microsoft.com/office/drawing/2014/main" id="{99485EF8-ED72-8940-AB42-EF75E79F7257}"/>
              </a:ext>
            </a:extLst>
          </p:cNvPr>
          <p:cNvSpPr txBox="1"/>
          <p:nvPr/>
        </p:nvSpPr>
        <p:spPr>
          <a:xfrm>
            <a:off x="1316706" y="1355152"/>
            <a:ext cx="4504480" cy="1569660"/>
          </a:xfrm>
          <a:prstGeom prst="rect">
            <a:avLst/>
          </a:prstGeom>
          <a:noFill/>
        </p:spPr>
        <p:txBody>
          <a:bodyPr wrap="square" rtlCol="0">
            <a:spAutoFit/>
          </a:bodyPr>
          <a:lstStyle/>
          <a:p>
            <a:r>
              <a:rPr lang="en-US" sz="3200" dirty="0">
                <a:latin typeface="Athelas" panose="02000503000000020003" pitchFamily="2" charset="77"/>
              </a:rPr>
              <a:t>Art is a part of every human culture ever present on Earth.</a:t>
            </a:r>
          </a:p>
        </p:txBody>
      </p:sp>
    </p:spTree>
    <p:extLst>
      <p:ext uri="{BB962C8B-B14F-4D97-AF65-F5344CB8AC3E}">
        <p14:creationId xmlns:p14="http://schemas.microsoft.com/office/powerpoint/2010/main" val="263016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23F42C-8A1E-584C-968B-ED8AB0AA3848}"/>
              </a:ext>
            </a:extLst>
          </p:cNvPr>
          <p:cNvSpPr>
            <a:spLocks noGrp="1"/>
          </p:cNvSpPr>
          <p:nvPr>
            <p:ph type="body" idx="1"/>
          </p:nvPr>
        </p:nvSpPr>
        <p:spPr>
          <a:xfrm>
            <a:off x="1154953" y="4789736"/>
            <a:ext cx="9817846" cy="1660490"/>
          </a:xfrm>
        </p:spPr>
        <p:txBody>
          <a:bodyPr>
            <a:normAutofit fontScale="85000" lnSpcReduction="20000"/>
          </a:bodyPr>
          <a:lstStyle/>
          <a:p>
            <a:pPr algn="ctr"/>
            <a:r>
              <a:rPr lang="en-US" sz="3800" cap="none" dirty="0">
                <a:solidFill>
                  <a:schemeClr val="tx1"/>
                </a:solidFill>
                <a:latin typeface="Athelas" panose="02000503000000020003" pitchFamily="2" charset="77"/>
              </a:rPr>
              <a:t>The creation of art is an expression of our relationship with self, others and our environment or situation.</a:t>
            </a:r>
          </a:p>
          <a:p>
            <a:pPr algn="ctr"/>
            <a:endParaRPr lang="en-US" cap="none" dirty="0"/>
          </a:p>
          <a:p>
            <a:pPr algn="ctr"/>
            <a:r>
              <a:rPr lang="en-US" cap="none" dirty="0"/>
              <a:t>Frida </a:t>
            </a:r>
            <a:r>
              <a:rPr lang="en-US" cap="none" dirty="0" err="1"/>
              <a:t>Khalo</a:t>
            </a:r>
            <a:r>
              <a:rPr lang="en-US" cap="none" dirty="0"/>
              <a:t>, </a:t>
            </a:r>
            <a:r>
              <a:rPr lang="en-US" i="1" cap="none" dirty="0"/>
              <a:t>The Two </a:t>
            </a:r>
            <a:r>
              <a:rPr lang="en-US" i="1" cap="none" dirty="0" err="1"/>
              <a:t>Fridas</a:t>
            </a:r>
            <a:r>
              <a:rPr lang="en-US" cap="none" dirty="0"/>
              <a:t>, 1939</a:t>
            </a:r>
          </a:p>
        </p:txBody>
      </p:sp>
      <p:pic>
        <p:nvPicPr>
          <p:cNvPr id="4" name="Content Placeholder 5">
            <a:extLst>
              <a:ext uri="{FF2B5EF4-FFF2-40B4-BE49-F238E27FC236}">
                <a16:creationId xmlns:a16="http://schemas.microsoft.com/office/drawing/2014/main" id="{E5FD5192-6DB3-7847-953C-D1928D769A2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838656" y="793325"/>
            <a:ext cx="6450441" cy="3769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6229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3" name="Rectangle 32">
            <a:extLst>
              <a:ext uri="{FF2B5EF4-FFF2-40B4-BE49-F238E27FC236}">
                <a16:creationId xmlns:a16="http://schemas.microsoft.com/office/drawing/2014/main" id="{126C04EF-6428-472D-B316-74A19385B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22" name="Content Placeholder 10">
            <a:extLst>
              <a:ext uri="{FF2B5EF4-FFF2-40B4-BE49-F238E27FC236}">
                <a16:creationId xmlns:a16="http://schemas.microsoft.com/office/drawing/2014/main" id="{04416DB2-6063-9149-BA42-1D5CDF2657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84556" y="817305"/>
            <a:ext cx="3768964" cy="5562601"/>
          </a:xfrm>
          <a:prstGeom prst="rect">
            <a:avLst/>
          </a:prstGeom>
          <a:ln>
            <a:noFill/>
          </a:ln>
          <a:effectLst>
            <a:softEdge rad="112500"/>
          </a:effectLst>
        </p:spPr>
      </p:pic>
      <p:sp>
        <p:nvSpPr>
          <p:cNvPr id="37" name="Rectangle 3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Content Placeholder 8">
            <a:extLst>
              <a:ext uri="{FF2B5EF4-FFF2-40B4-BE49-F238E27FC236}">
                <a16:creationId xmlns:a16="http://schemas.microsoft.com/office/drawing/2014/main" id="{D536BEFC-5838-4734-9DFB-CB16B8DB9A50}"/>
              </a:ext>
            </a:extLst>
          </p:cNvPr>
          <p:cNvSpPr>
            <a:spLocks noGrp="1"/>
          </p:cNvSpPr>
          <p:nvPr>
            <p:ph idx="1"/>
          </p:nvPr>
        </p:nvSpPr>
        <p:spPr>
          <a:xfrm>
            <a:off x="6413937" y="1372147"/>
            <a:ext cx="4558863" cy="1704686"/>
          </a:xfrm>
        </p:spPr>
        <p:txBody>
          <a:bodyPr>
            <a:normAutofit/>
          </a:bodyPr>
          <a:lstStyle/>
          <a:p>
            <a:pPr marL="0" indent="0">
              <a:buNone/>
            </a:pPr>
            <a:r>
              <a:rPr lang="en-US" sz="3200" dirty="0">
                <a:solidFill>
                  <a:schemeClr val="tx2"/>
                </a:solidFill>
                <a:latin typeface="Athelas" panose="02000503000000020003" pitchFamily="2" charset="77"/>
              </a:rPr>
              <a:t>We create art to be in relationships, as much as to express relationships. </a:t>
            </a:r>
          </a:p>
          <a:p>
            <a:pPr marL="0" indent="0">
              <a:buNone/>
            </a:pPr>
            <a:endParaRPr lang="en-US" sz="3200" dirty="0">
              <a:solidFill>
                <a:schemeClr val="tx2"/>
              </a:solidFill>
              <a:latin typeface="Athelas" panose="02000503000000020003" pitchFamily="2" charset="77"/>
            </a:endParaRPr>
          </a:p>
          <a:p>
            <a:pPr marL="0" indent="0">
              <a:buNone/>
            </a:pPr>
            <a:endParaRPr lang="en-US" sz="3200" dirty="0">
              <a:solidFill>
                <a:schemeClr val="tx2"/>
              </a:solidFill>
              <a:latin typeface="Athelas" panose="02000503000000020003" pitchFamily="2" charset="77"/>
            </a:endParaRPr>
          </a:p>
          <a:p>
            <a:pPr marL="0" indent="0">
              <a:buNone/>
            </a:pPr>
            <a:endParaRPr lang="en-US" sz="3200" dirty="0">
              <a:solidFill>
                <a:schemeClr val="tx2"/>
              </a:solidFill>
              <a:latin typeface="Athelas" panose="02000503000000020003" pitchFamily="2" charset="77"/>
            </a:endParaRPr>
          </a:p>
        </p:txBody>
      </p:sp>
      <p:sp>
        <p:nvSpPr>
          <p:cNvPr id="4" name="TextBox 3">
            <a:extLst>
              <a:ext uri="{FF2B5EF4-FFF2-40B4-BE49-F238E27FC236}">
                <a16:creationId xmlns:a16="http://schemas.microsoft.com/office/drawing/2014/main" id="{1DF9C18D-B6BB-4C42-B842-311DA0FD1575}"/>
              </a:ext>
            </a:extLst>
          </p:cNvPr>
          <p:cNvSpPr txBox="1"/>
          <p:nvPr/>
        </p:nvSpPr>
        <p:spPr>
          <a:xfrm>
            <a:off x="5585136" y="6010574"/>
            <a:ext cx="3319242" cy="369332"/>
          </a:xfrm>
          <a:prstGeom prst="rect">
            <a:avLst/>
          </a:prstGeom>
          <a:noFill/>
        </p:spPr>
        <p:txBody>
          <a:bodyPr wrap="none" rtlCol="0">
            <a:spAutoFit/>
          </a:bodyPr>
          <a:lstStyle/>
          <a:p>
            <a:r>
              <a:rPr lang="en-US" dirty="0">
                <a:solidFill>
                  <a:schemeClr val="tx2"/>
                </a:solidFill>
                <a:latin typeface="Athelas" panose="02000503000000020003" pitchFamily="2" charset="77"/>
              </a:rPr>
              <a:t>Henri </a:t>
            </a:r>
            <a:r>
              <a:rPr lang="en-US" dirty="0" err="1">
                <a:solidFill>
                  <a:schemeClr val="tx2"/>
                </a:solidFill>
                <a:latin typeface="Athelas" panose="02000503000000020003" pitchFamily="2" charset="77"/>
              </a:rPr>
              <a:t>Gervex</a:t>
            </a:r>
            <a:r>
              <a:rPr lang="en-US" dirty="0">
                <a:solidFill>
                  <a:schemeClr val="tx2"/>
                </a:solidFill>
                <a:latin typeface="Athelas" panose="02000503000000020003" pitchFamily="2" charset="77"/>
              </a:rPr>
              <a:t>, </a:t>
            </a:r>
            <a:r>
              <a:rPr lang="en-US" i="1" dirty="0">
                <a:solidFill>
                  <a:schemeClr val="tx2"/>
                </a:solidFill>
                <a:latin typeface="Athelas" panose="02000503000000020003" pitchFamily="2" charset="77"/>
              </a:rPr>
              <a:t>Les </a:t>
            </a:r>
            <a:r>
              <a:rPr lang="en-US" i="1" dirty="0" err="1">
                <a:solidFill>
                  <a:schemeClr val="tx2"/>
                </a:solidFill>
                <a:latin typeface="Athelas" panose="02000503000000020003" pitchFamily="2" charset="77"/>
              </a:rPr>
              <a:t>infirmières</a:t>
            </a:r>
            <a:r>
              <a:rPr lang="en-US" dirty="0">
                <a:solidFill>
                  <a:schemeClr val="tx2"/>
                </a:solidFill>
                <a:latin typeface="Athelas" panose="02000503000000020003" pitchFamily="2" charset="77"/>
              </a:rPr>
              <a:t>, 1915</a:t>
            </a:r>
          </a:p>
        </p:txBody>
      </p:sp>
    </p:spTree>
    <p:extLst>
      <p:ext uri="{BB962C8B-B14F-4D97-AF65-F5344CB8AC3E}">
        <p14:creationId xmlns:p14="http://schemas.microsoft.com/office/powerpoint/2010/main" val="276448235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D6B6-8315-7740-A3E3-4CB3167B0785}"/>
              </a:ext>
            </a:extLst>
          </p:cNvPr>
          <p:cNvSpPr>
            <a:spLocks noGrp="1"/>
          </p:cNvSpPr>
          <p:nvPr>
            <p:ph sz="half" idx="1"/>
          </p:nvPr>
        </p:nvSpPr>
        <p:spPr>
          <a:xfrm>
            <a:off x="667265" y="531341"/>
            <a:ext cx="4930345" cy="5989828"/>
          </a:xfrm>
        </p:spPr>
        <p:txBody>
          <a:bodyPr>
            <a:normAutofit fontScale="92500" lnSpcReduction="20000"/>
          </a:bodyPr>
          <a:lstStyle/>
          <a:p>
            <a:pPr marL="0" indent="0" algn="ctr">
              <a:buNone/>
            </a:pPr>
            <a:r>
              <a:rPr lang="en-US" sz="3500" dirty="0">
                <a:latin typeface="Athelas" panose="02000503000000020003" pitchFamily="2" charset="77"/>
              </a:rPr>
              <a:t>Nursing is an Art: </a:t>
            </a:r>
          </a:p>
          <a:p>
            <a:pPr marL="0" indent="0" algn="ctr">
              <a:buNone/>
            </a:pPr>
            <a:r>
              <a:rPr lang="en-US" sz="2800" dirty="0">
                <a:latin typeface="Athelas" panose="02000503000000020003" pitchFamily="2" charset="77"/>
              </a:rPr>
              <a:t>and if it is to be made an art, it requires an exclusive devotion as hard a preparation as any painter's or sculptor's work; </a:t>
            </a:r>
          </a:p>
          <a:p>
            <a:pPr marL="0" indent="0" algn="ctr">
              <a:buNone/>
            </a:pPr>
            <a:r>
              <a:rPr lang="en-US" sz="2800" dirty="0">
                <a:latin typeface="Athelas" panose="02000503000000020003" pitchFamily="2" charset="77"/>
              </a:rPr>
              <a:t>for what is the having to do with dead canvas or dead marble,</a:t>
            </a:r>
          </a:p>
          <a:p>
            <a:pPr marL="0" indent="0" algn="ctr">
              <a:buNone/>
            </a:pPr>
            <a:r>
              <a:rPr lang="en-US" sz="2800" dirty="0">
                <a:latin typeface="Athelas" panose="02000503000000020003" pitchFamily="2" charset="77"/>
              </a:rPr>
              <a:t> compared with having to do with the living body, the temple of God's spirit? </a:t>
            </a:r>
          </a:p>
          <a:p>
            <a:pPr marL="0" indent="0" algn="ctr">
              <a:buNone/>
            </a:pPr>
            <a:r>
              <a:rPr lang="en-US" sz="2800" dirty="0">
                <a:latin typeface="Athelas" panose="02000503000000020003" pitchFamily="2" charset="77"/>
              </a:rPr>
              <a:t>It is one of the Fine Arts: I had almost said, </a:t>
            </a:r>
          </a:p>
          <a:p>
            <a:pPr marL="0" indent="0" algn="ctr">
              <a:buNone/>
            </a:pPr>
            <a:r>
              <a:rPr lang="en-US" sz="2800" dirty="0">
                <a:latin typeface="Athelas" panose="02000503000000020003" pitchFamily="2" charset="77"/>
              </a:rPr>
              <a:t>the finest of Fine Arts.</a:t>
            </a:r>
            <a:endParaRPr lang="en-US" sz="1600" dirty="0">
              <a:solidFill>
                <a:schemeClr val="tx2"/>
              </a:solidFill>
              <a:latin typeface="Athelas" panose="02000503000000020003" pitchFamily="2" charset="77"/>
            </a:endParaRPr>
          </a:p>
          <a:p>
            <a:pPr marL="0" indent="0" algn="r">
              <a:buNone/>
            </a:pPr>
            <a:br>
              <a:rPr lang="en-US" sz="1600" dirty="0">
                <a:solidFill>
                  <a:schemeClr val="tx2"/>
                </a:solidFill>
                <a:latin typeface="Athelas" panose="02000503000000020003" pitchFamily="2" charset="77"/>
              </a:rPr>
            </a:br>
            <a:r>
              <a:rPr lang="en-US" sz="2400" dirty="0">
                <a:solidFill>
                  <a:schemeClr val="tx2"/>
                </a:solidFill>
                <a:latin typeface="Athelas" panose="02000503000000020003" pitchFamily="2" charset="77"/>
              </a:rPr>
              <a:t>~ Florence Nightingale</a:t>
            </a:r>
          </a:p>
          <a:p>
            <a:pPr marL="0" indent="0" algn="r">
              <a:buNone/>
            </a:pPr>
            <a:r>
              <a:rPr lang="en-US" sz="1000" i="1" dirty="0">
                <a:solidFill>
                  <a:schemeClr val="tx2"/>
                </a:solidFill>
              </a:rPr>
              <a:t>* first published as a eulogy to an unnamed nurse in </a:t>
            </a:r>
            <a:r>
              <a:rPr lang="en-US" sz="1000" i="1" dirty="0">
                <a:solidFill>
                  <a:schemeClr val="tx2"/>
                </a:solidFill>
                <a:hlinkClick r:id="rId3">
                  <a:extLst>
                    <a:ext uri="{A12FA001-AC4F-418D-AE19-62706E023703}">
                      <ahyp:hlinkClr xmlns:ahyp="http://schemas.microsoft.com/office/drawing/2018/hyperlinkcolor" val="tx"/>
                    </a:ext>
                  </a:extLst>
                </a:hlinkClick>
              </a:rPr>
              <a:t>Good Words</a:t>
            </a:r>
            <a:endParaRPr lang="en-US" dirty="0">
              <a:solidFill>
                <a:schemeClr val="tx2"/>
              </a:solidFill>
            </a:endParaRPr>
          </a:p>
        </p:txBody>
      </p:sp>
      <p:pic>
        <p:nvPicPr>
          <p:cNvPr id="5" name="Content Placeholder 4">
            <a:extLst>
              <a:ext uri="{FF2B5EF4-FFF2-40B4-BE49-F238E27FC236}">
                <a16:creationId xmlns:a16="http://schemas.microsoft.com/office/drawing/2014/main" id="{FA0CA3BA-D1AD-874E-AA39-71D7D4FC94CA}"/>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299834" y="531341"/>
            <a:ext cx="3451460" cy="420052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4B0D9D7-0E79-C44B-90A9-159BD39ADD3F}"/>
              </a:ext>
            </a:extLst>
          </p:cNvPr>
          <p:cNvSpPr txBox="1"/>
          <p:nvPr/>
        </p:nvSpPr>
        <p:spPr>
          <a:xfrm>
            <a:off x="6559326" y="5659395"/>
            <a:ext cx="4277549" cy="861774"/>
          </a:xfrm>
          <a:prstGeom prst="rect">
            <a:avLst/>
          </a:prstGeom>
          <a:noFill/>
        </p:spPr>
        <p:txBody>
          <a:bodyPr wrap="square" rtlCol="0">
            <a:spAutoFit/>
          </a:bodyPr>
          <a:lstStyle/>
          <a:p>
            <a:pPr algn="r"/>
            <a:r>
              <a:rPr lang="en-US" dirty="0">
                <a:solidFill>
                  <a:schemeClr val="bg2">
                    <a:lumMod val="20000"/>
                    <a:lumOff val="80000"/>
                  </a:schemeClr>
                </a:solidFill>
                <a:latin typeface="Athelas" panose="02000503000000020003" pitchFamily="2" charset="77"/>
              </a:rPr>
              <a:t>Wayne </a:t>
            </a:r>
            <a:r>
              <a:rPr lang="en-US" dirty="0" err="1">
                <a:solidFill>
                  <a:schemeClr val="bg2">
                    <a:lumMod val="20000"/>
                    <a:lumOff val="80000"/>
                  </a:schemeClr>
                </a:solidFill>
                <a:latin typeface="Athelas" panose="02000503000000020003" pitchFamily="2" charset="77"/>
              </a:rPr>
              <a:t>Pascall</a:t>
            </a:r>
            <a:endParaRPr lang="en-US" dirty="0">
              <a:solidFill>
                <a:schemeClr val="bg2">
                  <a:lumMod val="20000"/>
                  <a:lumOff val="80000"/>
                </a:schemeClr>
              </a:solidFill>
              <a:latin typeface="Athelas" panose="02000503000000020003" pitchFamily="2" charset="77"/>
            </a:endParaRPr>
          </a:p>
          <a:p>
            <a:pPr algn="r"/>
            <a:r>
              <a:rPr lang="en-US" sz="1400" dirty="0">
                <a:solidFill>
                  <a:schemeClr val="bg2">
                    <a:lumMod val="20000"/>
                    <a:lumOff val="80000"/>
                  </a:schemeClr>
                </a:solidFill>
                <a:latin typeface="Athelas" panose="02000503000000020003" pitchFamily="2" charset="77"/>
              </a:rPr>
              <a:t>Retrieved Nov 25, 2018</a:t>
            </a:r>
            <a:r>
              <a:rPr lang="en-US" sz="1400" dirty="0">
                <a:solidFill>
                  <a:schemeClr val="tx2"/>
                </a:solidFill>
                <a:latin typeface="Athelas" panose="02000503000000020003" pitchFamily="2" charset="77"/>
              </a:rPr>
              <a:t>, </a:t>
            </a:r>
            <a:r>
              <a:rPr lang="en-US" sz="1400" dirty="0">
                <a:solidFill>
                  <a:schemeClr val="tx2"/>
                </a:solidFill>
                <a:latin typeface="Athelas" panose="02000503000000020003" pitchFamily="2" charset="77"/>
                <a:hlinkClick r:id="rId5"/>
              </a:rPr>
              <a:t>www.fineartamerica.com</a:t>
            </a:r>
            <a:r>
              <a:rPr lang="en-US" sz="1400" dirty="0">
                <a:solidFill>
                  <a:schemeClr val="tx2"/>
                </a:solidFill>
                <a:latin typeface="Athelas" panose="02000503000000020003" pitchFamily="2" charset="77"/>
              </a:rPr>
              <a:t> </a:t>
            </a:r>
          </a:p>
          <a:p>
            <a:endParaRPr lang="en-US" dirty="0"/>
          </a:p>
        </p:txBody>
      </p:sp>
    </p:spTree>
    <p:extLst>
      <p:ext uri="{BB962C8B-B14F-4D97-AF65-F5344CB8AC3E}">
        <p14:creationId xmlns:p14="http://schemas.microsoft.com/office/powerpoint/2010/main" val="390909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23" name="Picture 2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25" name="Oval 2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29" name="Picture 2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31" name="Rectangle 3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3" name="Rectangle 32">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 name="Subtitle 2">
            <a:extLst>
              <a:ext uri="{FF2B5EF4-FFF2-40B4-BE49-F238E27FC236}">
                <a16:creationId xmlns:a16="http://schemas.microsoft.com/office/drawing/2014/main" id="{DCA1DCB0-1EC8-C541-9323-C78B6C406F3E}"/>
              </a:ext>
            </a:extLst>
          </p:cNvPr>
          <p:cNvSpPr>
            <a:spLocks noGrp="1"/>
          </p:cNvSpPr>
          <p:nvPr>
            <p:ph type="subTitle" idx="1"/>
          </p:nvPr>
        </p:nvSpPr>
        <p:spPr>
          <a:xfrm>
            <a:off x="1068388" y="1645920"/>
            <a:ext cx="5919503" cy="4470821"/>
          </a:xfrm>
        </p:spPr>
        <p:txBody>
          <a:bodyPr vert="horz" lIns="91440" tIns="45720" rIns="91440" bIns="45720" rtlCol="0">
            <a:normAutofit/>
          </a:bodyPr>
          <a:lstStyle/>
          <a:p>
            <a:endParaRPr lang="en-US" dirty="0">
              <a:solidFill>
                <a:schemeClr val="tx1"/>
              </a:solidFill>
            </a:endParaRPr>
          </a:p>
          <a:p>
            <a:r>
              <a:rPr lang="en-US" sz="3200" cap="none" dirty="0">
                <a:solidFill>
                  <a:schemeClr val="tx2"/>
                </a:solidFill>
                <a:latin typeface="Athelas" panose="02000503000000020003" pitchFamily="2" charset="77"/>
              </a:rPr>
              <a:t>Our Intention: </a:t>
            </a:r>
          </a:p>
          <a:p>
            <a:r>
              <a:rPr lang="en-US" sz="3200" cap="none" dirty="0">
                <a:solidFill>
                  <a:schemeClr val="tx2"/>
                </a:solidFill>
                <a:latin typeface="Athelas" panose="02000503000000020003" pitchFamily="2" charset="77"/>
              </a:rPr>
              <a:t>To create expressive digital images as a tool for connection and spreading joy in nursing practice</a:t>
            </a:r>
          </a:p>
        </p:txBody>
      </p:sp>
      <p:sp>
        <p:nvSpPr>
          <p:cNvPr id="39" name="Freeform: Shape 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D6CCB-7BBA-E94F-BFC3-304279A75978}"/>
              </a:ext>
            </a:extLst>
          </p:cNvPr>
          <p:cNvSpPr>
            <a:spLocks noGrp="1"/>
          </p:cNvSpPr>
          <p:nvPr>
            <p:ph type="ctrTitle"/>
          </p:nvPr>
        </p:nvSpPr>
        <p:spPr>
          <a:xfrm>
            <a:off x="7368005" y="394449"/>
            <a:ext cx="4463214" cy="6275294"/>
          </a:xfrm>
        </p:spPr>
        <p:txBody>
          <a:bodyPr vert="horz" lIns="91440" tIns="45720" rIns="91440" bIns="45720" rtlCol="0" anchor="t">
            <a:normAutofit/>
          </a:bodyPr>
          <a:lstStyle/>
          <a:p>
            <a:pPr algn="ctr"/>
            <a:r>
              <a:rPr lang="en-US" sz="4800" b="0" i="0" kern="1200" dirty="0">
                <a:ln w="15875">
                  <a:solidFill>
                    <a:schemeClr val="tx2">
                      <a:lumMod val="20000"/>
                      <a:lumOff val="80000"/>
                    </a:schemeClr>
                  </a:solidFill>
                </a:ln>
                <a:solidFill>
                  <a:srgbClr val="FFFFFF"/>
                </a:solidFill>
                <a:latin typeface="Athelas" panose="02000503000000020003" pitchFamily="2" charset="77"/>
              </a:rPr>
              <a:t>Images of Joy Workshop</a:t>
            </a:r>
            <a:br>
              <a:rPr lang="en-US" sz="4200" b="0" i="0" kern="1200" dirty="0">
                <a:solidFill>
                  <a:srgbClr val="FFFFFF"/>
                </a:solidFill>
                <a:latin typeface="Athelas" panose="02000503000000020003" pitchFamily="2" charset="77"/>
              </a:rPr>
            </a:br>
            <a:br>
              <a:rPr lang="en-US" sz="4200" b="0" i="0" kern="1200" dirty="0">
                <a:solidFill>
                  <a:srgbClr val="FFFFFF"/>
                </a:solidFill>
                <a:latin typeface="Athelas" panose="02000503000000020003" pitchFamily="2" charset="77"/>
              </a:rPr>
            </a:br>
            <a:br>
              <a:rPr lang="en-US" sz="2000" b="0" i="0" kern="1200" dirty="0">
                <a:solidFill>
                  <a:srgbClr val="FFFFFF"/>
                </a:solidFill>
                <a:latin typeface="Athelas" panose="02000503000000020003" pitchFamily="2" charset="77"/>
              </a:rPr>
            </a:br>
            <a:r>
              <a:rPr lang="en-US" sz="2800" dirty="0">
                <a:solidFill>
                  <a:schemeClr val="tx2">
                    <a:lumMod val="20000"/>
                    <a:lumOff val="80000"/>
                  </a:schemeClr>
                </a:solidFill>
                <a:latin typeface="Athelas" panose="02000503000000020003" pitchFamily="2" charset="77"/>
              </a:rPr>
              <a:t>Shanna D. Hoffman</a:t>
            </a:r>
            <a:br>
              <a:rPr lang="en-US" sz="2800" dirty="0">
                <a:solidFill>
                  <a:schemeClr val="tx2">
                    <a:lumMod val="20000"/>
                    <a:lumOff val="80000"/>
                  </a:schemeClr>
                </a:solidFill>
                <a:latin typeface="Athelas" panose="02000503000000020003" pitchFamily="2" charset="77"/>
              </a:rPr>
            </a:br>
            <a:r>
              <a:rPr lang="en-US" sz="2000" dirty="0">
                <a:solidFill>
                  <a:schemeClr val="tx2">
                    <a:lumMod val="20000"/>
                    <a:lumOff val="80000"/>
                  </a:schemeClr>
                </a:solidFill>
                <a:latin typeface="Athelas" panose="02000503000000020003" pitchFamily="2" charset="77"/>
              </a:rPr>
              <a:t>RN, MSN, AGCNS-BC</a:t>
            </a:r>
            <a:br>
              <a:rPr lang="en-US" sz="2400" dirty="0">
                <a:solidFill>
                  <a:schemeClr val="tx2">
                    <a:lumMod val="20000"/>
                    <a:lumOff val="80000"/>
                  </a:schemeClr>
                </a:solidFill>
                <a:latin typeface="Athelas" panose="02000503000000020003" pitchFamily="2" charset="77"/>
              </a:rPr>
            </a:br>
            <a:r>
              <a:rPr lang="en-US" sz="2000" dirty="0">
                <a:solidFill>
                  <a:schemeClr val="tx2">
                    <a:lumMod val="20000"/>
                    <a:lumOff val="80000"/>
                  </a:schemeClr>
                </a:solidFill>
                <a:latin typeface="Athelas" panose="02000503000000020003" pitchFamily="2" charset="77"/>
              </a:rPr>
              <a:t>Director of Integrative Nursing</a:t>
            </a:r>
            <a:br>
              <a:rPr lang="en-US" sz="2000" dirty="0">
                <a:solidFill>
                  <a:schemeClr val="tx2">
                    <a:lumMod val="20000"/>
                    <a:lumOff val="80000"/>
                  </a:schemeClr>
                </a:solidFill>
                <a:latin typeface="Athelas" panose="02000503000000020003" pitchFamily="2" charset="77"/>
              </a:rPr>
            </a:br>
            <a:r>
              <a:rPr lang="en-US" sz="2000" dirty="0">
                <a:solidFill>
                  <a:schemeClr val="tx2">
                    <a:lumMod val="20000"/>
                    <a:lumOff val="80000"/>
                  </a:schemeClr>
                </a:solidFill>
                <a:latin typeface="Athelas" panose="02000503000000020003" pitchFamily="2" charset="77"/>
              </a:rPr>
              <a:t>Dana Farber Cancer Institute</a:t>
            </a:r>
            <a:br>
              <a:rPr lang="en-US" sz="2400" dirty="0">
                <a:solidFill>
                  <a:schemeClr val="tx2">
                    <a:lumMod val="20000"/>
                    <a:lumOff val="80000"/>
                  </a:schemeClr>
                </a:solidFill>
                <a:latin typeface="Athelas" panose="02000503000000020003" pitchFamily="2" charset="77"/>
              </a:rPr>
            </a:br>
            <a:br>
              <a:rPr lang="en-US" sz="2400" dirty="0">
                <a:solidFill>
                  <a:schemeClr val="tx2">
                    <a:lumMod val="20000"/>
                    <a:lumOff val="80000"/>
                  </a:schemeClr>
                </a:solidFill>
                <a:latin typeface="Athelas" panose="02000503000000020003" pitchFamily="2" charset="77"/>
              </a:rPr>
            </a:br>
            <a:br>
              <a:rPr lang="en-US" sz="2400" dirty="0">
                <a:solidFill>
                  <a:schemeClr val="tx2">
                    <a:lumMod val="20000"/>
                    <a:lumOff val="80000"/>
                  </a:schemeClr>
                </a:solidFill>
                <a:latin typeface="Athelas" panose="02000503000000020003" pitchFamily="2" charset="77"/>
              </a:rPr>
            </a:br>
            <a:r>
              <a:rPr lang="en-US" sz="2400" dirty="0">
                <a:solidFill>
                  <a:schemeClr val="tx2">
                    <a:lumMod val="20000"/>
                    <a:lumOff val="80000"/>
                  </a:schemeClr>
                </a:solidFill>
                <a:latin typeface="Athelas" panose="02000503000000020003" pitchFamily="2" charset="77"/>
              </a:rPr>
              <a:t>November 29</a:t>
            </a:r>
            <a:r>
              <a:rPr lang="en-US" sz="2400" baseline="30000" dirty="0">
                <a:solidFill>
                  <a:schemeClr val="tx2">
                    <a:lumMod val="20000"/>
                    <a:lumOff val="80000"/>
                  </a:schemeClr>
                </a:solidFill>
                <a:latin typeface="Athelas" panose="02000503000000020003" pitchFamily="2" charset="77"/>
              </a:rPr>
              <a:t>th </a:t>
            </a:r>
            <a:r>
              <a:rPr lang="en-US" sz="2400" dirty="0">
                <a:solidFill>
                  <a:schemeClr val="tx2">
                    <a:lumMod val="20000"/>
                    <a:lumOff val="80000"/>
                  </a:schemeClr>
                </a:solidFill>
                <a:latin typeface="Athelas" panose="02000503000000020003" pitchFamily="2" charset="77"/>
              </a:rPr>
              <a:t>, 2018</a:t>
            </a:r>
            <a:br>
              <a:rPr lang="en-US" sz="2400" dirty="0">
                <a:solidFill>
                  <a:schemeClr val="tx2">
                    <a:lumMod val="20000"/>
                    <a:lumOff val="80000"/>
                  </a:schemeClr>
                </a:solidFill>
                <a:latin typeface="Athelas" panose="02000503000000020003" pitchFamily="2" charset="77"/>
              </a:rPr>
            </a:br>
            <a:r>
              <a:rPr lang="en-US" sz="2400" dirty="0">
                <a:solidFill>
                  <a:schemeClr val="tx2">
                    <a:lumMod val="20000"/>
                    <a:lumOff val="80000"/>
                  </a:schemeClr>
                </a:solidFill>
                <a:latin typeface="Athelas" panose="02000503000000020003" pitchFamily="2" charset="77"/>
              </a:rPr>
              <a:t>Joy in Practice Symposium </a:t>
            </a:r>
            <a:br>
              <a:rPr lang="en-US" sz="2400" dirty="0">
                <a:solidFill>
                  <a:schemeClr val="tx2">
                    <a:lumMod val="20000"/>
                    <a:lumOff val="80000"/>
                  </a:schemeClr>
                </a:solidFill>
                <a:latin typeface="Athelas" panose="02000503000000020003" pitchFamily="2" charset="77"/>
              </a:rPr>
            </a:br>
            <a:r>
              <a:rPr lang="en-US" sz="2400" dirty="0">
                <a:solidFill>
                  <a:schemeClr val="tx2">
                    <a:lumMod val="20000"/>
                    <a:lumOff val="80000"/>
                  </a:schemeClr>
                </a:solidFill>
                <a:latin typeface="Athelas" panose="02000503000000020003" pitchFamily="2" charset="77"/>
              </a:rPr>
              <a:t>Simmons University</a:t>
            </a:r>
            <a:endParaRPr lang="en-US" sz="4200" b="0" i="0" kern="1200" dirty="0">
              <a:solidFill>
                <a:srgbClr val="FFFFFF"/>
              </a:solidFill>
              <a:latin typeface="Athelas" panose="02000503000000020003" pitchFamily="2" charset="77"/>
            </a:endParaRPr>
          </a:p>
        </p:txBody>
      </p:sp>
    </p:spTree>
    <p:extLst>
      <p:ext uri="{BB962C8B-B14F-4D97-AF65-F5344CB8AC3E}">
        <p14:creationId xmlns:p14="http://schemas.microsoft.com/office/powerpoint/2010/main" val="243466120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F97A-0198-3348-8698-DD85C147BB34}"/>
              </a:ext>
            </a:extLst>
          </p:cNvPr>
          <p:cNvSpPr>
            <a:spLocks noGrp="1"/>
          </p:cNvSpPr>
          <p:nvPr>
            <p:ph type="title"/>
          </p:nvPr>
        </p:nvSpPr>
        <p:spPr>
          <a:xfrm>
            <a:off x="1309499" y="2209801"/>
            <a:ext cx="9404723" cy="1400530"/>
          </a:xfrm>
        </p:spPr>
        <p:txBody>
          <a:bodyPr/>
          <a:lstStyle/>
          <a:p>
            <a:r>
              <a:rPr lang="en-US" dirty="0">
                <a:latin typeface="Athelas" panose="02000503000000020003" pitchFamily="2" charset="77"/>
              </a:rPr>
              <a:t>Joy in my practice looks like…</a:t>
            </a:r>
            <a:br>
              <a:rPr lang="en-US" dirty="0"/>
            </a:br>
            <a:endParaRPr lang="en-US" dirty="0"/>
          </a:p>
        </p:txBody>
      </p:sp>
      <p:pic>
        <p:nvPicPr>
          <p:cNvPr id="4" name="Picture 3">
            <a:extLst>
              <a:ext uri="{FF2B5EF4-FFF2-40B4-BE49-F238E27FC236}">
                <a16:creationId xmlns:a16="http://schemas.microsoft.com/office/drawing/2014/main" id="{BAA38CF1-89C5-2240-95A6-D90B56C0DD9B}"/>
              </a:ext>
            </a:extLst>
          </p:cNvPr>
          <p:cNvPicPr>
            <a:picLocks noChangeAspect="1"/>
          </p:cNvPicPr>
          <p:nvPr/>
        </p:nvPicPr>
        <p:blipFill rotWithShape="1">
          <a:blip r:embed="rId2" cstate="screen">
            <a:duotone>
              <a:schemeClr val="bg2">
                <a:shade val="45000"/>
                <a:satMod val="135000"/>
              </a:schemeClr>
              <a:prstClr val="white"/>
            </a:duotone>
            <a:alphaModFix/>
            <a:extLst>
              <a:ext uri="{BEBA8EAE-BF5A-486C-A8C5-ECC9F3942E4B}">
                <a14:imgProps xmlns:a14="http://schemas.microsoft.com/office/drawing/2010/main">
                  <a14:imgLayer r:embed="rId3">
                    <a14:imgEffect>
                      <a14:sharpenSoften amount="-50000"/>
                    </a14:imgEffect>
                    <a14:imgEffect>
                      <a14:saturation sat="33000"/>
                    </a14:imgEffect>
                  </a14:imgLayer>
                </a14:imgProps>
              </a:ext>
              <a:ext uri="{28A0092B-C50C-407E-A947-70E740481C1C}">
                <a14:useLocalDpi xmlns:a14="http://schemas.microsoft.com/office/drawing/2010/main"/>
              </a:ext>
            </a:extLst>
          </a:blip>
          <a:srcRect/>
          <a:stretch/>
        </p:blipFill>
        <p:spPr>
          <a:xfrm>
            <a:off x="6810692" y="2346308"/>
            <a:ext cx="4556556" cy="3711388"/>
          </a:xfrm>
          <a:prstGeom prst="ellipse">
            <a:avLst/>
          </a:prstGeom>
          <a:ln>
            <a:solidFill>
              <a:schemeClr val="accent1"/>
            </a:solidFill>
          </a:ln>
          <a:effectLst>
            <a:softEdge rad="546100"/>
          </a:effectLst>
        </p:spPr>
      </p:pic>
    </p:spTree>
    <p:extLst>
      <p:ext uri="{BB962C8B-B14F-4D97-AF65-F5344CB8AC3E}">
        <p14:creationId xmlns:p14="http://schemas.microsoft.com/office/powerpoint/2010/main" val="1003944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20C3-2A80-A74A-809D-4C5A0A2D9E2F}"/>
              </a:ext>
            </a:extLst>
          </p:cNvPr>
          <p:cNvSpPr>
            <a:spLocks noGrp="1"/>
          </p:cNvSpPr>
          <p:nvPr>
            <p:ph type="title"/>
          </p:nvPr>
        </p:nvSpPr>
        <p:spPr>
          <a:xfrm>
            <a:off x="646111" y="1004046"/>
            <a:ext cx="9404723" cy="1990165"/>
          </a:xfrm>
        </p:spPr>
        <p:txBody>
          <a:bodyPr/>
          <a:lstStyle/>
          <a:p>
            <a:pPr algn="ctr"/>
            <a:r>
              <a:rPr lang="en-US" dirty="0">
                <a:latin typeface="Athelas" panose="02000503000000020003" pitchFamily="2" charset="77"/>
              </a:rPr>
              <a:t>Thank you to Our Group Facilitators!</a:t>
            </a:r>
          </a:p>
        </p:txBody>
      </p:sp>
      <p:sp>
        <p:nvSpPr>
          <p:cNvPr id="3" name="Content Placeholder 2">
            <a:extLst>
              <a:ext uri="{FF2B5EF4-FFF2-40B4-BE49-F238E27FC236}">
                <a16:creationId xmlns:a16="http://schemas.microsoft.com/office/drawing/2014/main" id="{BD0795E0-FED5-714C-8B82-F13090D733FB}"/>
              </a:ext>
            </a:extLst>
          </p:cNvPr>
          <p:cNvSpPr>
            <a:spLocks noGrp="1"/>
          </p:cNvSpPr>
          <p:nvPr>
            <p:ph idx="1"/>
          </p:nvPr>
        </p:nvSpPr>
        <p:spPr>
          <a:xfrm>
            <a:off x="1275040" y="1837764"/>
            <a:ext cx="8775794" cy="2312894"/>
          </a:xfrm>
        </p:spPr>
        <p:txBody>
          <a:bodyPr>
            <a:normAutofit fontScale="85000" lnSpcReduction="20000"/>
          </a:bodyPr>
          <a:lstStyle/>
          <a:p>
            <a:pPr marL="0" indent="0" algn="ctr">
              <a:buNone/>
            </a:pPr>
            <a:r>
              <a:rPr lang="en-US" sz="2400" dirty="0">
                <a:latin typeface="Athelas" panose="02000503000000020003" pitchFamily="2" charset="77"/>
              </a:rPr>
              <a:t>Marie </a:t>
            </a:r>
            <a:r>
              <a:rPr lang="en-US" sz="2400" dirty="0" err="1">
                <a:latin typeface="Athelas" panose="02000503000000020003" pitchFamily="2" charset="77"/>
              </a:rPr>
              <a:t>Borgella</a:t>
            </a:r>
            <a:endParaRPr lang="en-US" sz="2400" dirty="0">
              <a:latin typeface="Athelas" panose="02000503000000020003" pitchFamily="2" charset="77"/>
            </a:endParaRPr>
          </a:p>
          <a:p>
            <a:pPr marL="0" indent="0" algn="ctr">
              <a:buNone/>
            </a:pPr>
            <a:r>
              <a:rPr lang="en-US" sz="2400" dirty="0">
                <a:latin typeface="Athelas" panose="02000503000000020003" pitchFamily="2" charset="77"/>
              </a:rPr>
              <a:t>Lauren Sullivan</a:t>
            </a:r>
          </a:p>
          <a:p>
            <a:pPr marL="0" indent="0" algn="ctr">
              <a:buNone/>
            </a:pPr>
            <a:r>
              <a:rPr lang="en-US" sz="2400" dirty="0">
                <a:latin typeface="Athelas" panose="02000503000000020003" pitchFamily="2" charset="77"/>
              </a:rPr>
              <a:t>Carolyn Hayes</a:t>
            </a:r>
          </a:p>
          <a:p>
            <a:pPr marL="0" indent="0" algn="ctr">
              <a:buNone/>
            </a:pPr>
            <a:r>
              <a:rPr lang="en-US" sz="2400" dirty="0">
                <a:latin typeface="Athelas" panose="02000503000000020003" pitchFamily="2" charset="77"/>
              </a:rPr>
              <a:t>Kerry Parsons</a:t>
            </a:r>
          </a:p>
          <a:p>
            <a:pPr marL="0" indent="0" algn="ctr">
              <a:buNone/>
            </a:pPr>
            <a:r>
              <a:rPr lang="en-US" sz="2400" dirty="0">
                <a:latin typeface="Athelas" panose="02000503000000020003" pitchFamily="2" charset="77"/>
              </a:rPr>
              <a:t>Stephanie Ahmed</a:t>
            </a:r>
          </a:p>
          <a:p>
            <a:pPr marL="0" indent="0" algn="ctr">
              <a:buNone/>
            </a:pPr>
            <a:r>
              <a:rPr lang="en-US" sz="2400" dirty="0">
                <a:latin typeface="Athelas" panose="02000503000000020003" pitchFamily="2" charset="77"/>
              </a:rPr>
              <a:t>Denise Corbett-</a:t>
            </a:r>
            <a:r>
              <a:rPr lang="en-US" sz="2400" dirty="0" err="1">
                <a:latin typeface="Athelas" panose="02000503000000020003" pitchFamily="2" charset="77"/>
              </a:rPr>
              <a:t>Carbonneau</a:t>
            </a:r>
            <a:endParaRPr lang="en-US" sz="2400" dirty="0">
              <a:latin typeface="Athelas" panose="02000503000000020003" pitchFamily="2" charset="77"/>
            </a:endParaRPr>
          </a:p>
        </p:txBody>
      </p:sp>
      <p:sp>
        <p:nvSpPr>
          <p:cNvPr id="4" name="Title 1">
            <a:extLst>
              <a:ext uri="{FF2B5EF4-FFF2-40B4-BE49-F238E27FC236}">
                <a16:creationId xmlns:a16="http://schemas.microsoft.com/office/drawing/2014/main" id="{26BEA84F-131F-A140-A608-F4A6208170FF}"/>
              </a:ext>
            </a:extLst>
          </p:cNvPr>
          <p:cNvSpPr txBox="1">
            <a:spLocks/>
          </p:cNvSpPr>
          <p:nvPr/>
        </p:nvSpPr>
        <p:spPr>
          <a:xfrm>
            <a:off x="960575" y="4303060"/>
            <a:ext cx="9404723" cy="1990165"/>
          </a:xfrm>
          <a:prstGeom prst="rect">
            <a:avLst/>
          </a:prstGeom>
          <a:effectLst>
            <a:glow rad="101600">
              <a:schemeClr val="accent4">
                <a:satMod val="175000"/>
                <a:alpha val="40000"/>
              </a:schemeClr>
            </a:glow>
          </a:effectLst>
          <a:scene3d>
            <a:camera prst="orthographicFront"/>
            <a:lightRig rig="threePt" dir="t"/>
          </a:scene3d>
          <a:sp3d>
            <a:bevelT w="101600" prst="riblet"/>
          </a:sp3d>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ln w="0"/>
                <a:solidFill>
                  <a:schemeClr val="tx1"/>
                </a:solidFill>
                <a:effectLst>
                  <a:outerShdw blurRad="38100" dist="19050" dir="2700000" algn="tl" rotWithShape="0">
                    <a:schemeClr val="dk1">
                      <a:alpha val="40000"/>
                    </a:schemeClr>
                  </a:outerShdw>
                </a:effectLst>
                <a:latin typeface="Athelas" panose="02000503000000020003" pitchFamily="2" charset="77"/>
              </a:rPr>
              <a:t>Thank you all for your creativity and sharing your joyful images!</a:t>
            </a:r>
          </a:p>
        </p:txBody>
      </p:sp>
    </p:spTree>
    <p:extLst>
      <p:ext uri="{BB962C8B-B14F-4D97-AF65-F5344CB8AC3E}">
        <p14:creationId xmlns:p14="http://schemas.microsoft.com/office/powerpoint/2010/main" val="2905525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F82A-8F0D-1047-904D-B32BEA18AD89}"/>
              </a:ext>
            </a:extLst>
          </p:cNvPr>
          <p:cNvSpPr>
            <a:spLocks noGrp="1"/>
          </p:cNvSpPr>
          <p:nvPr>
            <p:ph type="title"/>
          </p:nvPr>
        </p:nvSpPr>
        <p:spPr/>
        <p:txBody>
          <a:bodyPr/>
          <a:lstStyle/>
          <a:p>
            <a:r>
              <a:rPr lang="en-US" dirty="0">
                <a:latin typeface="Athelas" panose="02000503000000020003" pitchFamily="2" charset="77"/>
              </a:rPr>
              <a:t>References</a:t>
            </a:r>
          </a:p>
        </p:txBody>
      </p:sp>
      <p:sp>
        <p:nvSpPr>
          <p:cNvPr id="3" name="Content Placeholder 2">
            <a:extLst>
              <a:ext uri="{FF2B5EF4-FFF2-40B4-BE49-F238E27FC236}">
                <a16:creationId xmlns:a16="http://schemas.microsoft.com/office/drawing/2014/main" id="{31EEBF3E-6619-CD4A-B43E-C9B67CBC0CEB}"/>
              </a:ext>
            </a:extLst>
          </p:cNvPr>
          <p:cNvSpPr>
            <a:spLocks noGrp="1"/>
          </p:cNvSpPr>
          <p:nvPr>
            <p:ph idx="1"/>
          </p:nvPr>
        </p:nvSpPr>
        <p:spPr/>
        <p:txBody>
          <a:bodyPr/>
          <a:lstStyle/>
          <a:p>
            <a:r>
              <a:rPr lang="en-US" sz="2400" dirty="0">
                <a:latin typeface="Athelas" panose="02000503000000020003" pitchFamily="2" charset="77"/>
              </a:rPr>
              <a:t>Carroll, N. (2004.) Art and Human Nature.  </a:t>
            </a:r>
            <a:r>
              <a:rPr lang="en-US" sz="2400" i="1" dirty="0">
                <a:latin typeface="Athelas" panose="02000503000000020003" pitchFamily="2" charset="77"/>
              </a:rPr>
              <a:t>The Journal of Aesthetics and Art Criticism,</a:t>
            </a:r>
            <a:r>
              <a:rPr lang="en-US" sz="2400" dirty="0">
                <a:latin typeface="Athelas" panose="02000503000000020003" pitchFamily="2" charset="77"/>
              </a:rPr>
              <a:t> </a:t>
            </a:r>
            <a:r>
              <a:rPr lang="en-US" sz="2400" i="1" dirty="0">
                <a:latin typeface="Athelas" panose="02000503000000020003" pitchFamily="2" charset="77"/>
              </a:rPr>
              <a:t>Special Issue: Art, Mind, and Cognitive Science,</a:t>
            </a:r>
            <a:r>
              <a:rPr lang="en-US" sz="2400" dirty="0">
                <a:latin typeface="Athelas" panose="02000503000000020003" pitchFamily="2" charset="77"/>
              </a:rPr>
              <a:t> 62(2): 95-107.</a:t>
            </a:r>
          </a:p>
          <a:p>
            <a:r>
              <a:rPr lang="en-US" sz="2400" dirty="0" err="1">
                <a:latin typeface="Athelas" panose="02000503000000020003" pitchFamily="2" charset="77"/>
              </a:rPr>
              <a:t>Kreitzer</a:t>
            </a:r>
            <a:r>
              <a:rPr lang="en-US" sz="2400" dirty="0">
                <a:latin typeface="Athelas" panose="02000503000000020003" pitchFamily="2" charset="77"/>
              </a:rPr>
              <a:t>, M. J. &amp; </a:t>
            </a:r>
            <a:r>
              <a:rPr lang="en-US" sz="2400" dirty="0" err="1">
                <a:latin typeface="Athelas" panose="02000503000000020003" pitchFamily="2" charset="77"/>
              </a:rPr>
              <a:t>Koithan</a:t>
            </a:r>
            <a:r>
              <a:rPr lang="en-US" sz="2400" dirty="0">
                <a:latin typeface="Athelas" panose="02000503000000020003" pitchFamily="2" charset="77"/>
              </a:rPr>
              <a:t>, M. (2019.) </a:t>
            </a:r>
            <a:r>
              <a:rPr lang="en-US" sz="2400" i="1" dirty="0">
                <a:latin typeface="Athelas" panose="02000503000000020003" pitchFamily="2" charset="77"/>
              </a:rPr>
              <a:t>Integrative Nursing</a:t>
            </a:r>
            <a:r>
              <a:rPr lang="en-US" sz="2400" dirty="0">
                <a:latin typeface="Athelas" panose="02000503000000020003" pitchFamily="2" charset="77"/>
              </a:rPr>
              <a:t>. New York: Oxford University Press.  </a:t>
            </a:r>
          </a:p>
          <a:p>
            <a:r>
              <a:rPr lang="en-US" sz="2400" dirty="0" err="1">
                <a:latin typeface="Athelas" panose="02000503000000020003" pitchFamily="2" charset="77"/>
              </a:rPr>
              <a:t>Morriss</a:t>
            </a:r>
            <a:r>
              <a:rPr lang="en-US" sz="2400" dirty="0">
                <a:latin typeface="Athelas" panose="02000503000000020003" pitchFamily="2" charset="77"/>
              </a:rPr>
              <a:t>-Kay G. M. (2010.) The evolution of human artistic creativity.  </a:t>
            </a:r>
            <a:r>
              <a:rPr lang="en-US" sz="2400" i="1" dirty="0">
                <a:latin typeface="Athelas" panose="02000503000000020003" pitchFamily="2" charset="77"/>
              </a:rPr>
              <a:t>Journal of Anatomy</a:t>
            </a:r>
            <a:r>
              <a:rPr lang="en-US" sz="2400" dirty="0">
                <a:latin typeface="Athelas" panose="02000503000000020003" pitchFamily="2" charset="77"/>
              </a:rPr>
              <a:t>, 216(2): 158–176.</a:t>
            </a:r>
          </a:p>
          <a:p>
            <a:endParaRPr lang="en-US" dirty="0"/>
          </a:p>
        </p:txBody>
      </p:sp>
    </p:spTree>
    <p:extLst>
      <p:ext uri="{BB962C8B-B14F-4D97-AF65-F5344CB8AC3E}">
        <p14:creationId xmlns:p14="http://schemas.microsoft.com/office/powerpoint/2010/main" val="292664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{A5B77B01-9D44-4A4B-BE25-625EFF61B919}tf10001062</Template>
  <TotalTime>219</TotalTime>
  <Words>579</Words>
  <Application>Microsoft Macintosh PowerPoint</Application>
  <PresentationFormat>Widescreen</PresentationFormat>
  <Paragraphs>60</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Athelas</vt:lpstr>
      <vt:lpstr>Calibri</vt:lpstr>
      <vt:lpstr>Century Gothic</vt:lpstr>
      <vt:lpstr>Wingdings 3</vt:lpstr>
      <vt:lpstr>Ion</vt:lpstr>
      <vt:lpstr>PowerPoint Presentation</vt:lpstr>
      <vt:lpstr>PowerPoint Presentation</vt:lpstr>
      <vt:lpstr>PowerPoint Presentation</vt:lpstr>
      <vt:lpstr>PowerPoint Presentation</vt:lpstr>
      <vt:lpstr>Images of Joy Workshop   Shanna D. Hoffman RN, MSN, AGCNS-BC Director of Integrative Nursing Dana Farber Cancer Institute   November 29th , 2018 Joy in Practice Symposium  Simmons University</vt:lpstr>
      <vt:lpstr>Joy in my practice looks like… </vt:lpstr>
      <vt:lpstr>Thank you to Our Group Facilitators!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Images of Joy in Nursing Practice</dc:title>
  <dc:creator>Microsoft Office User</dc:creator>
  <cp:lastModifiedBy>Lisa Alpert</cp:lastModifiedBy>
  <cp:revision>22</cp:revision>
  <dcterms:created xsi:type="dcterms:W3CDTF">2018-11-27T15:47:47Z</dcterms:created>
  <dcterms:modified xsi:type="dcterms:W3CDTF">2018-12-07T01:23:26Z</dcterms:modified>
</cp:coreProperties>
</file>