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notesSlides/notesSlide1.xml" ContentType="application/vnd.openxmlformats-officedocument.presentationml.notesSlide+xml"/>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0.jpeg" ContentType="image/jpeg"/>
  <Override PartName="/ppt/notesSlides/notesSlide14.xml" ContentType="application/vnd.openxmlformats-officedocument.presentationml.notesSlide+xml"/>
  <Override PartName="/ppt/media/image11.jpeg" ContentType="image/jpeg"/>
  <Override PartName="/ppt/media/image12.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46056"/>
        </a:fontRef>
        <a:srgbClr val="546056"/>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D2DBEB"/>
          </a:solidFill>
        </a:fill>
      </a:tcStyle>
    </a:wholeTbl>
    <a:band2H>
      <a:tcTxStyle b="def" i="def"/>
      <a:tcStyle>
        <a:tcBdr/>
        <a:fill>
          <a:solidFill>
            <a:srgbClr val="EAEEF5"/>
          </a:solidFill>
        </a:fill>
      </a:tcStyle>
    </a:band2H>
    <a:firstCol>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1"/>
          </a:solidFill>
        </a:fill>
      </a:tcStyle>
    </a:firstCol>
    <a:la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381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1"/>
          </a:solidFill>
        </a:fill>
      </a:tcStyle>
    </a:lastRow>
    <a:fir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381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1"/>
          </a:solidFill>
        </a:fill>
      </a:tcStyle>
    </a:firstRow>
  </a:tblStyle>
  <a:tblStyle styleId="{C7B018BB-80A7-4F77-B60F-C8B233D01FF8}" styleName="">
    <a:tblBg/>
    <a:wholeTbl>
      <a:tcTxStyle b="off" i="off">
        <a:fontRef idx="minor">
          <a:srgbClr val="546056"/>
        </a:fontRef>
        <a:srgbClr val="546056"/>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F3E7D0"/>
          </a:solidFill>
        </a:fill>
      </a:tcStyle>
    </a:wholeTbl>
    <a:band2H>
      <a:tcTxStyle b="def" i="def"/>
      <a:tcStyle>
        <a:tcBdr/>
        <a:fill>
          <a:solidFill>
            <a:srgbClr val="F9F3E9"/>
          </a:solidFill>
        </a:fill>
      </a:tcStyle>
    </a:band2H>
    <a:firstCol>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3"/>
          </a:solidFill>
        </a:fill>
      </a:tcStyle>
    </a:firstCol>
    <a:la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381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3"/>
          </a:solidFill>
        </a:fill>
      </a:tcStyle>
    </a:lastRow>
    <a:fir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381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3"/>
          </a:solidFill>
        </a:fill>
      </a:tcStyle>
    </a:firstRow>
  </a:tblStyle>
  <a:tblStyle styleId="{EEE7283C-3CF3-47DC-8721-378D4A62B228}" styleName="">
    <a:tblBg/>
    <a:wholeTbl>
      <a:tcTxStyle b="off" i="off">
        <a:fontRef idx="minor">
          <a:srgbClr val="546056"/>
        </a:fontRef>
        <a:srgbClr val="546056"/>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DBD6E3"/>
          </a:solidFill>
        </a:fill>
      </a:tcStyle>
    </a:wholeTbl>
    <a:band2H>
      <a:tcTxStyle b="def" i="def"/>
      <a:tcStyle>
        <a:tcBdr/>
        <a:fill>
          <a:solidFill>
            <a:srgbClr val="EEECF2"/>
          </a:solidFill>
        </a:fill>
      </a:tcStyle>
    </a:band2H>
    <a:firstCol>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6"/>
          </a:solidFill>
        </a:fill>
      </a:tcStyle>
    </a:firstCol>
    <a:la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381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6"/>
          </a:solidFill>
        </a:fill>
      </a:tcStyle>
    </a:lastRow>
    <a:fir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381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chemeClr val="accent6"/>
          </a:solidFill>
        </a:fill>
      </a:tcStyle>
    </a:firstRow>
  </a:tblStyle>
  <a:tblStyle styleId="{CF821DB8-F4EB-4A41-A1BA-3FCAFE7338EE}" styleName="">
    <a:tblBg/>
    <a:wholeTbl>
      <a:tcTxStyle b="off"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600C52"/>
          </a:solidFill>
        </a:fill>
      </a:tcStyle>
    </a:band2H>
    <a:firstCol>
      <a:tcTxStyle b="on" i="off">
        <a:fontRef idx="minor">
          <a:srgbClr val="600C52"/>
        </a:fontRef>
        <a:srgbClr val="600C5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50800" cap="flat">
              <a:solidFill>
                <a:srgbClr val="546056"/>
              </a:solidFill>
              <a:prstDash val="solid"/>
              <a:round/>
            </a:ln>
          </a:top>
          <a:bottom>
            <a:ln w="25400" cap="flat">
              <a:solidFill>
                <a:srgbClr val="546056"/>
              </a:solidFill>
              <a:prstDash val="solid"/>
              <a:round/>
            </a:ln>
          </a:bottom>
          <a:insideH>
            <a:ln w="12700" cap="flat">
              <a:noFill/>
              <a:miter lim="400000"/>
            </a:ln>
          </a:insideH>
          <a:insideV>
            <a:ln w="12700" cap="flat">
              <a:noFill/>
              <a:miter lim="400000"/>
            </a:ln>
          </a:insideV>
        </a:tcBdr>
        <a:fill>
          <a:solidFill>
            <a:srgbClr val="600C52"/>
          </a:solidFill>
        </a:fill>
      </a:tcStyle>
    </a:lastRow>
    <a:firstRow>
      <a:tcTxStyle b="on" i="off">
        <a:fontRef idx="minor">
          <a:srgbClr val="600C52"/>
        </a:fontRef>
        <a:srgbClr val="600C52"/>
      </a:tcTxStyle>
      <a:tcStyle>
        <a:tcBdr>
          <a:left>
            <a:ln w="12700" cap="flat">
              <a:noFill/>
              <a:miter lim="400000"/>
            </a:ln>
          </a:left>
          <a:right>
            <a:ln w="12700" cap="flat">
              <a:noFill/>
              <a:miter lim="400000"/>
            </a:ln>
          </a:right>
          <a:top>
            <a:ln w="25400" cap="flat">
              <a:solidFill>
                <a:srgbClr val="546056"/>
              </a:solidFill>
              <a:prstDash val="solid"/>
              <a:round/>
            </a:ln>
          </a:top>
          <a:bottom>
            <a:ln w="25400" cap="flat">
              <a:solidFill>
                <a:srgbClr val="54605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CFD1D0"/>
          </a:solidFill>
        </a:fill>
      </a:tcStyle>
    </a:wholeTbl>
    <a:band2H>
      <a:tcTxStyle b="def" i="def"/>
      <a:tcStyle>
        <a:tcBdr/>
        <a:fill>
          <a:solidFill>
            <a:srgbClr val="E9E9E9"/>
          </a:solidFill>
        </a:fill>
      </a:tcStyle>
    </a:band2H>
    <a:firstCol>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546056"/>
          </a:solidFill>
        </a:fill>
      </a:tcStyle>
    </a:firstCol>
    <a:la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38100" cap="flat">
              <a:solidFill>
                <a:srgbClr val="600C52"/>
              </a:solidFill>
              <a:prstDash val="solid"/>
              <a:round/>
            </a:ln>
          </a:top>
          <a:bottom>
            <a:ln w="127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546056"/>
          </a:solidFill>
        </a:fill>
      </a:tcStyle>
    </a:lastRow>
    <a:firstRow>
      <a:tcTxStyle b="on" i="off">
        <a:fontRef idx="minor">
          <a:srgbClr val="600C52"/>
        </a:fontRef>
        <a:srgbClr val="600C52"/>
      </a:tcTxStyle>
      <a:tcStyle>
        <a:tcBdr>
          <a:left>
            <a:ln w="12700" cap="flat">
              <a:solidFill>
                <a:srgbClr val="600C52"/>
              </a:solidFill>
              <a:prstDash val="solid"/>
              <a:round/>
            </a:ln>
          </a:left>
          <a:right>
            <a:ln w="12700" cap="flat">
              <a:solidFill>
                <a:srgbClr val="600C52"/>
              </a:solidFill>
              <a:prstDash val="solid"/>
              <a:round/>
            </a:ln>
          </a:right>
          <a:top>
            <a:ln w="12700" cap="flat">
              <a:solidFill>
                <a:srgbClr val="600C52"/>
              </a:solidFill>
              <a:prstDash val="solid"/>
              <a:round/>
            </a:ln>
          </a:top>
          <a:bottom>
            <a:ln w="38100" cap="flat">
              <a:solidFill>
                <a:srgbClr val="600C52"/>
              </a:solidFill>
              <a:prstDash val="solid"/>
              <a:round/>
            </a:ln>
          </a:bottom>
          <a:insideH>
            <a:ln w="12700" cap="flat">
              <a:solidFill>
                <a:srgbClr val="600C52"/>
              </a:solidFill>
              <a:prstDash val="solid"/>
              <a:round/>
            </a:ln>
          </a:insideH>
          <a:insideV>
            <a:ln w="12700" cap="flat">
              <a:solidFill>
                <a:srgbClr val="600C52"/>
              </a:solidFill>
              <a:prstDash val="solid"/>
              <a:round/>
            </a:ln>
          </a:insideV>
        </a:tcBdr>
        <a:fill>
          <a:solidFill>
            <a:srgbClr val="546056"/>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546056"/>
              </a:solidFill>
              <a:prstDash val="solid"/>
              <a:round/>
            </a:ln>
          </a:left>
          <a:right>
            <a:ln w="12700" cap="flat">
              <a:solidFill>
                <a:srgbClr val="546056"/>
              </a:solidFill>
              <a:prstDash val="solid"/>
              <a:round/>
            </a:ln>
          </a:right>
          <a:top>
            <a:ln w="12700" cap="flat">
              <a:solidFill>
                <a:srgbClr val="546056"/>
              </a:solidFill>
              <a:prstDash val="solid"/>
              <a:round/>
            </a:ln>
          </a:top>
          <a:bottom>
            <a:ln w="12700" cap="flat">
              <a:solidFill>
                <a:srgbClr val="546056"/>
              </a:solidFill>
              <a:prstDash val="solid"/>
              <a:round/>
            </a:ln>
          </a:bottom>
          <a:insideH>
            <a:ln w="12700" cap="flat">
              <a:solidFill>
                <a:srgbClr val="546056"/>
              </a:solidFill>
              <a:prstDash val="solid"/>
              <a:round/>
            </a:ln>
          </a:insideH>
          <a:insideV>
            <a:ln w="12700" cap="flat">
              <a:solidFill>
                <a:srgbClr val="546056"/>
              </a:solidFill>
              <a:prstDash val="solid"/>
              <a:round/>
            </a:ln>
          </a:insideV>
        </a:tcBdr>
        <a:fill>
          <a:solidFill>
            <a:srgbClr val="546056">
              <a:alpha val="20000"/>
            </a:srgbClr>
          </a:solidFill>
        </a:fill>
      </a:tcStyle>
    </a:wholeTbl>
    <a:band2H>
      <a:tcTxStyle b="def" i="def"/>
      <a:tcStyle>
        <a:tcBdr/>
        <a:fill>
          <a:solidFill>
            <a:srgbClr val="FFFFFF"/>
          </a:solidFill>
        </a:fill>
      </a:tcStyle>
    </a:band2H>
    <a:firstCol>
      <a:tcTxStyle b="on" i="off">
        <a:fontRef idx="minor">
          <a:srgbClr val="546056"/>
        </a:fontRef>
        <a:srgbClr val="546056"/>
      </a:tcTxStyle>
      <a:tcStyle>
        <a:tcBdr>
          <a:left>
            <a:ln w="12700" cap="flat">
              <a:solidFill>
                <a:srgbClr val="546056"/>
              </a:solidFill>
              <a:prstDash val="solid"/>
              <a:round/>
            </a:ln>
          </a:left>
          <a:right>
            <a:ln w="12700" cap="flat">
              <a:solidFill>
                <a:srgbClr val="546056"/>
              </a:solidFill>
              <a:prstDash val="solid"/>
              <a:round/>
            </a:ln>
          </a:right>
          <a:top>
            <a:ln w="12700" cap="flat">
              <a:solidFill>
                <a:srgbClr val="546056"/>
              </a:solidFill>
              <a:prstDash val="solid"/>
              <a:round/>
            </a:ln>
          </a:top>
          <a:bottom>
            <a:ln w="12700" cap="flat">
              <a:solidFill>
                <a:srgbClr val="546056"/>
              </a:solidFill>
              <a:prstDash val="solid"/>
              <a:round/>
            </a:ln>
          </a:bottom>
          <a:insideH>
            <a:ln w="12700" cap="flat">
              <a:solidFill>
                <a:srgbClr val="546056"/>
              </a:solidFill>
              <a:prstDash val="solid"/>
              <a:round/>
            </a:ln>
          </a:insideH>
          <a:insideV>
            <a:ln w="12700" cap="flat">
              <a:solidFill>
                <a:srgbClr val="546056"/>
              </a:solidFill>
              <a:prstDash val="solid"/>
              <a:round/>
            </a:ln>
          </a:insideV>
        </a:tcBdr>
        <a:fill>
          <a:solidFill>
            <a:srgbClr val="546056">
              <a:alpha val="20000"/>
            </a:srgbClr>
          </a:solidFill>
        </a:fill>
      </a:tcStyle>
    </a:firstCol>
    <a:lastRow>
      <a:tcTxStyle b="on" i="off">
        <a:fontRef idx="minor">
          <a:srgbClr val="546056"/>
        </a:fontRef>
        <a:srgbClr val="546056"/>
      </a:tcTxStyle>
      <a:tcStyle>
        <a:tcBdr>
          <a:left>
            <a:ln w="12700" cap="flat">
              <a:solidFill>
                <a:srgbClr val="546056"/>
              </a:solidFill>
              <a:prstDash val="solid"/>
              <a:round/>
            </a:ln>
          </a:left>
          <a:right>
            <a:ln w="12700" cap="flat">
              <a:solidFill>
                <a:srgbClr val="546056"/>
              </a:solidFill>
              <a:prstDash val="solid"/>
              <a:round/>
            </a:ln>
          </a:right>
          <a:top>
            <a:ln w="50800" cap="flat">
              <a:solidFill>
                <a:srgbClr val="546056"/>
              </a:solidFill>
              <a:prstDash val="solid"/>
              <a:round/>
            </a:ln>
          </a:top>
          <a:bottom>
            <a:ln w="12700" cap="flat">
              <a:solidFill>
                <a:srgbClr val="546056"/>
              </a:solidFill>
              <a:prstDash val="solid"/>
              <a:round/>
            </a:ln>
          </a:bottom>
          <a:insideH>
            <a:ln w="12700" cap="flat">
              <a:solidFill>
                <a:srgbClr val="546056"/>
              </a:solidFill>
              <a:prstDash val="solid"/>
              <a:round/>
            </a:ln>
          </a:insideH>
          <a:insideV>
            <a:ln w="12700" cap="flat">
              <a:solidFill>
                <a:srgbClr val="546056"/>
              </a:solidFill>
              <a:prstDash val="solid"/>
              <a:round/>
            </a:ln>
          </a:insideV>
        </a:tcBdr>
        <a:fill>
          <a:noFill/>
        </a:fill>
      </a:tcStyle>
    </a:lastRow>
    <a:firstRow>
      <a:tcTxStyle b="on" i="off">
        <a:fontRef idx="minor">
          <a:srgbClr val="546056"/>
        </a:fontRef>
        <a:srgbClr val="546056"/>
      </a:tcTxStyle>
      <a:tcStyle>
        <a:tcBdr>
          <a:left>
            <a:ln w="12700" cap="flat">
              <a:solidFill>
                <a:srgbClr val="546056"/>
              </a:solidFill>
              <a:prstDash val="solid"/>
              <a:round/>
            </a:ln>
          </a:left>
          <a:right>
            <a:ln w="12700" cap="flat">
              <a:solidFill>
                <a:srgbClr val="546056"/>
              </a:solidFill>
              <a:prstDash val="solid"/>
              <a:round/>
            </a:ln>
          </a:right>
          <a:top>
            <a:ln w="12700" cap="flat">
              <a:solidFill>
                <a:srgbClr val="546056"/>
              </a:solidFill>
              <a:prstDash val="solid"/>
              <a:round/>
            </a:ln>
          </a:top>
          <a:bottom>
            <a:ln w="25400" cap="flat">
              <a:solidFill>
                <a:srgbClr val="546056"/>
              </a:solidFill>
              <a:prstDash val="solid"/>
              <a:round/>
            </a:ln>
          </a:bottom>
          <a:insideH>
            <a:ln w="12700" cap="flat">
              <a:solidFill>
                <a:srgbClr val="546056"/>
              </a:solidFill>
              <a:prstDash val="solid"/>
              <a:round/>
            </a:ln>
          </a:insideH>
          <a:insideV>
            <a:ln w="12700" cap="flat">
              <a:solidFill>
                <a:srgbClr val="54605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5" name="Shape 145"/>
          <p:cNvSpPr/>
          <p:nvPr>
            <p:ph type="sldImg"/>
          </p:nvPr>
        </p:nvSpPr>
        <p:spPr>
          <a:xfrm>
            <a:off x="1143000" y="685800"/>
            <a:ext cx="4572000" cy="3429000"/>
          </a:xfrm>
          <a:prstGeom prst="rect">
            <a:avLst/>
          </a:prstGeom>
        </p:spPr>
        <p:txBody>
          <a:bodyPr/>
          <a:lstStyle/>
          <a:p>
            <a:pPr/>
          </a:p>
        </p:txBody>
      </p:sp>
      <p:sp>
        <p:nvSpPr>
          <p:cNvPr id="146" name="Shape 1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 Id="rId3" Type="http://schemas.openxmlformats.org/officeDocument/2006/relationships/hyperlink" Target="http://www.takingcharge.csh.umn.edu/glossary/3"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 Id="rId3" Type="http://schemas.openxmlformats.org/officeDocument/2006/relationships/hyperlink" Target="http://www.takingcharge.csh.umn.edu/glossary/3"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 Id="rId3" Type="http://schemas.openxmlformats.org/officeDocument/2006/relationships/hyperlink" Target="http://www.takingcharge.csh.umn.edu/wellbeing/community"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 Id="rId3" Type="http://schemas.openxmlformats.org/officeDocument/2006/relationships/hyperlink" Target="http://www.takingcharge.csh.umn.edu/glossary/3"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 Id="rId3" Type="http://schemas.openxmlformats.org/officeDocument/2006/relationships/hyperlink" Target="http://www.takingcharge.csh.umn.edu/wellbeing/community" TargetMode="External"/></Relationships>

</file>

<file path=ppt/notesSlides/_rels/notesSlide9.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 Id="rId3" Type="http://schemas.openxmlformats.org/officeDocument/2006/relationships/hyperlink" Target="http://www.takingcharge.csh.umn.edu/wellbeing/commun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indent="-76200">
              <a:buClr>
                <a:srgbClr val="CE9342"/>
              </a:buClr>
              <a:buSzPts val="1200"/>
              <a:buFont typeface="Helvetica"/>
              <a:buChar char="+"/>
              <a:defRPr sz="1200">
                <a:solidFill>
                  <a:srgbClr val="3F3F3F"/>
                </a:solidFill>
                <a:latin typeface="Times New Roman"/>
                <a:ea typeface="Times New Roman"/>
                <a:cs typeface="Times New Roman"/>
                <a:sym typeface="Times New Roman"/>
              </a:defRPr>
            </a:pPr>
            <a:r>
              <a:t>Reality of U.S. Healthcare costs – spending more, poorer outcomes and limited access.</a:t>
            </a:r>
            <a:endParaRPr sz="2200">
              <a:latin typeface="Helvetica Neue"/>
              <a:ea typeface="Helvetica Neue"/>
              <a:cs typeface="Helvetica Neue"/>
              <a:sym typeface="Helvetica Neue"/>
            </a:endParaRPr>
          </a:p>
          <a:p>
            <a:pPr indent="-76200">
              <a:spcBef>
                <a:spcPts val="1000"/>
              </a:spcBef>
              <a:buClr>
                <a:srgbClr val="CE9342"/>
              </a:buClr>
              <a:buSzPts val="1200"/>
              <a:buFont typeface="Helvetica"/>
              <a:buChar char="+"/>
              <a:defRPr sz="1200">
                <a:solidFill>
                  <a:srgbClr val="3F3F3F"/>
                </a:solidFill>
                <a:latin typeface="Times New Roman"/>
                <a:ea typeface="Times New Roman"/>
                <a:cs typeface="Times New Roman"/>
                <a:sym typeface="Times New Roman"/>
              </a:defRPr>
            </a:pPr>
            <a:r>
              <a:t>Higher self-reported wellbeing associated with fewer hospitalizations, ER visits and medications (</a:t>
            </a:r>
            <a:r>
              <a:rPr sz="2200">
                <a:solidFill>
                  <a:srgbClr val="000000"/>
                </a:solidFill>
                <a:latin typeface="Helvetica Neue"/>
                <a:ea typeface="Helvetica Neue"/>
                <a:cs typeface="Helvetica Neue"/>
                <a:sym typeface="Helvetica Neue"/>
              </a:rPr>
              <a:t>Population Health Management 2012).</a:t>
            </a:r>
            <a:endParaRPr sz="2200">
              <a:latin typeface="Helvetica Neue"/>
              <a:ea typeface="Helvetica Neue"/>
              <a:cs typeface="Helvetica Neue"/>
              <a:sym typeface="Helvetica Neue"/>
            </a:endParaRPr>
          </a:p>
          <a:p>
            <a:pPr indent="-139700">
              <a:spcBef>
                <a:spcPts val="1000"/>
              </a:spcBef>
              <a:buClr>
                <a:srgbClr val="CE9342"/>
              </a:buClr>
              <a:buSzPts val="2200"/>
              <a:buFont typeface="Helvetica"/>
              <a:buChar char="+"/>
              <a:defRPr sz="2200">
                <a:latin typeface="Helvetica Neue"/>
                <a:ea typeface="Helvetica Neue"/>
                <a:cs typeface="Helvetica Neue"/>
                <a:sym typeface="Helvetica Neue"/>
              </a:defRPr>
            </a:pPr>
            <a:r>
              <a:t>30 years of Gallop Polls in 150 countries – sample of 98% of the population.  Only 7% are thriving in all of their identified areas (which are univesral across nationalities, faiths and cultures):  Love for what we do (Purpose), Relationship, Security of finances, Vibrancy of Physical Health, Pride in what we have contributed to community.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So what do we mean by community?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In our wellbeing model, we are talking about societal groups that live in a defined geographical area and share physical and governmental resources. This kind of community exists at different levels, from neighborhoods to towns to states and countries.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Community wellbeing is an interesting concept because it exists in the wellbeing of both:</a:t>
            </a:r>
          </a:p>
          <a:p>
            <a:pPr>
              <a:lnSpc>
                <a:spcPct val="117999"/>
              </a:lnSpc>
              <a:defRPr sz="2200">
                <a:latin typeface="Helvetica Neue"/>
                <a:ea typeface="Helvetica Neue"/>
                <a:cs typeface="Helvetica Neue"/>
                <a:sym typeface="Helvetica Neue"/>
              </a:defRPr>
            </a:pPr>
            <a:r>
              <a:t>the individuals who make up that community</a:t>
            </a:r>
          </a:p>
          <a:p>
            <a:pPr>
              <a:lnSpc>
                <a:spcPct val="117999"/>
              </a:lnSpc>
              <a:defRPr sz="2200">
                <a:latin typeface="Helvetica Neue"/>
                <a:ea typeface="Helvetica Neue"/>
                <a:cs typeface="Helvetica Neue"/>
                <a:sym typeface="Helvetica Neue"/>
              </a:defRPr>
            </a:pPr>
            <a:r>
              <a:t>the larger “superorganism” of the community (and in the norms and habits that arise within that community)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Connection is fostered by a community’s social networks that: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Offer </a:t>
            </a:r>
            <a:r>
              <a:rPr i="1" u="sng">
                <a:solidFill>
                  <a:srgbClr val="0000FF"/>
                </a:solidFill>
                <a:uFill>
                  <a:solidFill>
                    <a:srgbClr val="0000FF"/>
                  </a:solidFill>
                </a:uFill>
                <a:hlinkClick r:id="rId3" invalidUrl="" action="" tgtFrame="" tooltip="" history="1" highlightClick="0" endSnd="0"/>
              </a:rPr>
              <a:t>social support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Enhance social trust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Support members living harmoniously together</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Foster civic engagement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Empower members to participate in community and democracy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 livable community is supported by the infrastructure, including: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Housing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Transportation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Education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Parks and recreation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Human services</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Public safety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Access to culture and the arts</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An equitable community is supported by values of diversity, social justice, and individual empowerment, where: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All members are treated with fairness and justice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Basic needs are met (adequate access to health services, decent housing, food, personal security)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There is equal opportunity to get education and meet individual potential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So what do we mean by community?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In our wellbeing model, we are talking about societal groups that live in a defined geographical area and share physical and governmental resources. This kind of community exists at different levels, from neighborhoods to towns to states and countries.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Community wellbeing is an interesting concept because it exists in the wellbeing of both:</a:t>
            </a:r>
          </a:p>
          <a:p>
            <a:pPr>
              <a:lnSpc>
                <a:spcPct val="117999"/>
              </a:lnSpc>
              <a:defRPr sz="2200">
                <a:latin typeface="Helvetica Neue"/>
                <a:ea typeface="Helvetica Neue"/>
                <a:cs typeface="Helvetica Neue"/>
                <a:sym typeface="Helvetica Neue"/>
              </a:defRPr>
            </a:pPr>
            <a:r>
              <a:t>the individuals who make up that community</a:t>
            </a:r>
          </a:p>
          <a:p>
            <a:pPr>
              <a:lnSpc>
                <a:spcPct val="117999"/>
              </a:lnSpc>
              <a:defRPr sz="2200">
                <a:latin typeface="Helvetica Neue"/>
                <a:ea typeface="Helvetica Neue"/>
                <a:cs typeface="Helvetica Neue"/>
                <a:sym typeface="Helvetica Neue"/>
              </a:defRPr>
            </a:pPr>
            <a:r>
              <a:t>the larger “superorganism” of the community (and in the norms and habits that arise within that community)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Connection is fostered by a community’s social networks that: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Offer </a:t>
            </a:r>
            <a:r>
              <a:rPr i="1" u="sng">
                <a:solidFill>
                  <a:srgbClr val="0000FF"/>
                </a:solidFill>
                <a:uFill>
                  <a:solidFill>
                    <a:srgbClr val="0000FF"/>
                  </a:solidFill>
                </a:uFill>
                <a:hlinkClick r:id="rId3" invalidUrl="" action="" tgtFrame="" tooltip="" history="1" highlightClick="0" endSnd="0"/>
              </a:rPr>
              <a:t>social support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Enhance social trust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Support members living harmoniously together</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Foster civic engagement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Empower members to participate in community and democracy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 livable community is supported by the infrastructure, including: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Housing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Transportation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Education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Parks and recreation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Human services</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Public safety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Access to culture and the arts</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An equitable community is supported by values of diversity, social justice, and individual empowerment, where: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All members are treated with fairness and justice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Basic needs are met (adequate access to health services, decent housing, food, personal security)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There is equal opportunity to get education and meet individual potential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At its most basic level, security means freedom from fear, especially our most basic fears around health, personal safety, and financial stability. Because fear can immobilize and incapacitate us, security is essential to our wellbeing.</a:t>
            </a:r>
          </a:p>
          <a:p>
            <a:pPr>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Facing Fear: At its most basic level, security means freedom from fears that constrict us. To have true wellbeing in our lives, we need to face our fears and anxieties. </a:t>
            </a:r>
          </a:p>
          <a:p>
            <a:pPr>
              <a:defRPr sz="2200">
                <a:latin typeface="Helvetica Neue"/>
                <a:ea typeface="Helvetica Neue"/>
                <a:cs typeface="Helvetica Neue"/>
                <a:sym typeface="Helvetica Neue"/>
              </a:defRPr>
            </a:pPr>
            <a:r>
              <a:t>Rethinking Money: Our society tells us that money brings happiness. But research suggests that isn’t always true and that we should rethink the role of money in our lives.</a:t>
            </a:r>
          </a:p>
          <a:p>
            <a:pPr>
              <a:defRPr sz="2200">
                <a:latin typeface="Helvetica Neue"/>
                <a:ea typeface="Helvetica Neue"/>
                <a:cs typeface="Helvetica Neue"/>
                <a:sym typeface="Helvetica Neue"/>
              </a:defRPr>
            </a:pPr>
            <a:r>
              <a:t>Safety and Prevention:  One of the most important things you can do for your wellbeing is to make wise decisions that keep yourself safe and healthy. </a:t>
            </a:r>
          </a:p>
          <a:p>
            <a:pPr>
              <a:defRPr sz="2200">
                <a:latin typeface="Helvetica Neue"/>
                <a:ea typeface="Helvetica Neue"/>
                <a:cs typeface="Helvetica Neue"/>
                <a:sym typeface="Helvetica Neue"/>
              </a:defRPr>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Think of the environment as concentric rings starting with your home and workplace and widening out to your neighborhood, your region, the entire planet.  At each level, environmental factors impact human health.  At each level, we impact the environment with our choices and actions. This not only includes the quality of the air and water, but also the quality of our relationship with nature.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Personal Environment: Environment free of toxins. The air you breathe, the water you drink, and even the noise levels in your personal spaces all impact your health in an immediate way.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Nature and Us: Access to nature – biophilia.  In addition to meeting some of our most basic needs, nature relaxes, refreshes, and heals us. In turn, we need to work to heal nature.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Global Environment: Almost every choice you make affects the environment on some level. Working to create a sustainable lifestyle benefits the whole planet.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Culture of Wellbeing rests on employee wellbeing.</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Wellbeing leadership:  A whole systems approach to improving the wellbeing of individuals, teams and organizations that focuses on personal growth, whole systems leadership and organizational transformation.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Health is affected by the food we eat, how often we exercise, how we manage our stress, and how much we sleep, as well as social, environmental, and genetic influences. Lifestyle choices are responsible for nearly 90% of health outcomes.</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Physical Activity: Don’t just sit there—move your body to prevent and reduce the risk of many diseases, improve physical and emotional health, and live a longer life.  </a:t>
            </a:r>
            <a:r>
              <a:rPr b="1"/>
              <a:t>Note:  </a:t>
            </a:r>
            <a:r>
              <a:t>Matthew Sanford – physical health does not equal wellbeing.</a:t>
            </a:r>
          </a:p>
          <a:p>
            <a:pPr>
              <a:defRPr sz="2200">
                <a:latin typeface="Helvetica Neue"/>
                <a:ea typeface="Helvetica Neue"/>
                <a:cs typeface="Helvetica Neue"/>
                <a:sym typeface="Helvetica Neue"/>
              </a:defRPr>
            </a:pPr>
            <a:r>
              <a:t>Diet: Your food choices have a bigger effect than you think. Nutritious meals and mindful eating can foster your own wellbeing and have a positive impact on your environment and the people around you. </a:t>
            </a:r>
          </a:p>
          <a:p>
            <a:pPr>
              <a:defRPr sz="2200">
                <a:latin typeface="Helvetica Neue"/>
                <a:ea typeface="Helvetica Neue"/>
                <a:cs typeface="Helvetica Neue"/>
                <a:sym typeface="Helvetica Neue"/>
              </a:defRPr>
            </a:pPr>
            <a:r>
              <a:t>Sleep: Don’t underestimate the importance of sleep, which has far-reaching effects on your mood, ability to concentrate, connections to others, and even your weight. </a:t>
            </a:r>
          </a:p>
          <a:p>
            <a:pPr>
              <a:defRPr sz="2200">
                <a:latin typeface="Helvetica Neue"/>
                <a:ea typeface="Helvetica Neue"/>
                <a:cs typeface="Helvetica Neue"/>
                <a:sym typeface="Helvetica Neue"/>
              </a:defRPr>
            </a:pPr>
            <a:r>
              <a:t>Thoughts &amp; Emotions: Learn to recognize how your thoughts and emotions make a difference —in your physical and mental health, relationships, and overall wellbeing—and how to cultivate a more positive outlook.</a:t>
            </a:r>
          </a:p>
          <a:p>
            <a:pPr>
              <a:defRPr sz="2200">
                <a:latin typeface="Helvetica Neue"/>
                <a:ea typeface="Helvetica Neue"/>
                <a:cs typeface="Helvetica Neue"/>
                <a:sym typeface="Helvetica Neue"/>
              </a:defRPr>
            </a:pPr>
            <a:r>
              <a:t>Stress Mastery: Feeling overwhelmed? Learning to recognize your stressors can help you control how you respond to them, leading to a more relaxed, healthier life.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Purpose guides life decisions, influences behavior, shapes goals, offers a sense of direction, and creates meaning. Purpose is directly related to both health and happiness, and it has a major impact on our wellbeing.  Purpose can be different from a job or career and in an older population needs to be redefined.  Retirement with no purpose leads to death.</a:t>
            </a:r>
          </a:p>
          <a:p>
            <a:pPr>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Life Purpose: Why do you get up in the morning? Knowing your own answers to this question can help you live a more engaged, fulfilled life.</a:t>
            </a:r>
          </a:p>
          <a:p>
            <a:pPr>
              <a:defRPr sz="2200">
                <a:latin typeface="Helvetica Neue"/>
                <a:ea typeface="Helvetica Neue"/>
                <a:cs typeface="Helvetica Neue"/>
                <a:sym typeface="Helvetica Neue"/>
              </a:defRPr>
            </a:pPr>
            <a:r>
              <a:t>Spirituality: Experiencing a connection to something larger than yourself can offer a sense of meaning in life and provide comfort to help you cope with life’s challenges.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Healthy relationships are a vital component of overall health. We humans are social animals and as such, we have an innate need to be involved with other people. Strong family ties and friendships can increase our sense of security and self-esteem and provide a psychological buffer against stress, anxiety, and depression.</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Health risks of being alone or isolated are compatible with the risks associated with smoking, high blood pressure and obesity.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Our larger social networks can also provide a sense of connection where people can share their concerns and support others. We cover these broader social connections in the </a:t>
            </a:r>
            <a:r>
              <a:rPr u="sng">
                <a:solidFill>
                  <a:srgbClr val="0000FF"/>
                </a:solidFill>
                <a:uFill>
                  <a:solidFill>
                    <a:srgbClr val="0000FF"/>
                  </a:solidFill>
                </a:uFill>
                <a:hlinkClick r:id="rId3" invalidUrl="" action="" tgtFrame="" tooltip="" history="1" highlightClick="0" endSnd="0"/>
              </a:rPr>
              <a:t>Community</a:t>
            </a:r>
            <a:r>
              <a:t> section.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So what do we mean by community?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In our wellbeing model, we are talking about societal groups that live in a defined geographical area and share physical and governmental resources. This kind of community exists at different levels, from neighborhoods to towns to states and countries.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Community wellbeing is an interesting concept because it exists in the wellbeing of both:</a:t>
            </a:r>
          </a:p>
          <a:p>
            <a:pPr>
              <a:lnSpc>
                <a:spcPct val="117999"/>
              </a:lnSpc>
              <a:defRPr sz="2200">
                <a:latin typeface="Helvetica Neue"/>
                <a:ea typeface="Helvetica Neue"/>
                <a:cs typeface="Helvetica Neue"/>
                <a:sym typeface="Helvetica Neue"/>
              </a:defRPr>
            </a:pPr>
            <a:r>
              <a:t>the individuals who make up that community</a:t>
            </a:r>
          </a:p>
          <a:p>
            <a:pPr>
              <a:lnSpc>
                <a:spcPct val="117999"/>
              </a:lnSpc>
              <a:defRPr sz="2200">
                <a:latin typeface="Helvetica Neue"/>
                <a:ea typeface="Helvetica Neue"/>
                <a:cs typeface="Helvetica Neue"/>
                <a:sym typeface="Helvetica Neue"/>
              </a:defRPr>
            </a:pPr>
            <a:r>
              <a:t>the larger “superorganism” of the community (and in the norms and habits that arise within that community)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Connection is fostered by a community’s social networks that: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Offer </a:t>
            </a:r>
            <a:r>
              <a:rPr i="1" u="sng">
                <a:solidFill>
                  <a:srgbClr val="0000FF"/>
                </a:solidFill>
                <a:uFill>
                  <a:solidFill>
                    <a:srgbClr val="0000FF"/>
                  </a:solidFill>
                </a:uFill>
                <a:hlinkClick r:id="rId3" invalidUrl="" action="" tgtFrame="" tooltip="" history="1" highlightClick="0" endSnd="0"/>
              </a:rPr>
              <a:t>social support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Enhance social trust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Support members living harmoniously together</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Foster civic engagement</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Empower members to participate in community and democracy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 livable community is supported by the infrastructure, including: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Housing</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Transportation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Education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Parks and recreation</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Human services</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Public safety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Access to culture and the arts</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An equitable community is supported by values of diversity, social justice, and individual empowerment, where: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All members are treated with fairness and justice</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Basic needs are met (adequate access to health services, decent housing, food, personal security)</a:t>
            </a:r>
          </a:p>
          <a:p>
            <a:pPr marL="171450" indent="-171450">
              <a:lnSpc>
                <a:spcPct val="117999"/>
              </a:lnSpc>
              <a:buClr>
                <a:srgbClr val="000000"/>
              </a:buClr>
              <a:buSzPts val="2200"/>
              <a:buFont typeface="Arial"/>
              <a:buChar char="•"/>
              <a:defRPr sz="2200">
                <a:latin typeface="Helvetica Neue"/>
                <a:ea typeface="Helvetica Neue"/>
                <a:cs typeface="Helvetica Neue"/>
                <a:sym typeface="Helvetica Neue"/>
              </a:defRPr>
            </a:pPr>
            <a:r>
              <a:t>There is equal opportunity to get education and meet individual potential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At its most basic level, security means freedom from fear, especially our most basic fears around health, personal safety, and financial stability. Because fear can immobilize and incapacitate us, security is essential to our wellbeing.</a:t>
            </a:r>
          </a:p>
          <a:p>
            <a:pPr>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Facing Fear: At its most basic level, security means freedom from fears that constrict us. To have true wellbeing in our lives, we need to face our fears and anxieties. </a:t>
            </a:r>
          </a:p>
          <a:p>
            <a:pPr>
              <a:defRPr sz="2200">
                <a:latin typeface="Helvetica Neue"/>
                <a:ea typeface="Helvetica Neue"/>
                <a:cs typeface="Helvetica Neue"/>
                <a:sym typeface="Helvetica Neue"/>
              </a:defRPr>
            </a:pPr>
            <a:r>
              <a:t>Rethinking Money: Our society tells us that money brings happiness. But research suggests that isn’t always true and that we should rethink the role of money in our lives.</a:t>
            </a:r>
          </a:p>
          <a:p>
            <a:pPr>
              <a:defRPr sz="2200">
                <a:latin typeface="Helvetica Neue"/>
                <a:ea typeface="Helvetica Neue"/>
                <a:cs typeface="Helvetica Neue"/>
                <a:sym typeface="Helvetica Neue"/>
              </a:defRPr>
            </a:pPr>
            <a:r>
              <a:t>Safety and Prevention:  One of the most important things you can do for your wellbeing is to make wise decisions that keep yourself safe and healthy. </a:t>
            </a:r>
          </a:p>
          <a:p>
            <a:pPr>
              <a:defRPr sz="2200">
                <a:latin typeface="Helvetica Neue"/>
                <a:ea typeface="Helvetica Neue"/>
                <a:cs typeface="Helvetica Neue"/>
                <a:sym typeface="Helvetica Neue"/>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Wellbeing is not just another word for physical health—it is about finding balance in body, mind, and spirit. In this state, we feel content, connected, energized, resilient, and safe.</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Wellbeing is possible even in the midst of chronic or life-threatening illness, with maturing bodies and minds that struggle with dementia.  It’s about addressing the whole person where they are and increasing capacity within that person’s limits.</a:t>
            </a:r>
          </a:p>
          <a:p>
            <a:pPr>
              <a:lnSpc>
                <a:spcPct val="117999"/>
              </a:lnSpc>
              <a:defRPr sz="2200">
                <a:latin typeface="Helvetica Neue"/>
                <a:ea typeface="Helvetica Neue"/>
                <a:cs typeface="Helvetica Neue"/>
                <a:sym typeface="Helvetica Neue"/>
              </a:defRPr>
            </a:pPr>
            <a:r>
              <a:t> </a:t>
            </a:r>
          </a:p>
          <a:p>
            <a:pPr>
              <a:lnSpc>
                <a:spcPct val="117999"/>
              </a:lnSpc>
              <a:defRPr sz="2200">
                <a:latin typeface="Helvetica Neue"/>
                <a:ea typeface="Helvetica Neue"/>
                <a:cs typeface="Helvetica Neue"/>
                <a:sym typeface="Helvetica Neue"/>
              </a:defRPr>
            </a:pPr>
            <a:r>
              <a:t>Our model of wellbeing was created by Dr. Mary Jo Kreitzer, Director of the Center for Spirituality and Healing, at the University of Minnesota.  In her extensive work and research around integrative health and healing, Dr. Kreitzer identified six dimensions that contribute to wellbeing.These take into account our interconnectedness and interdependence with our friends, families, and communities, as well as the personal and global environment we live in. They also address the importance of security and purpose in our lives.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The model can be conceptualized and expressed at many levels—including the individual, family, organization/system, and community.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Think of the environment as concentric rings starting with your home and workplace and widening out to your neighborhood, your region, the entire planet.  At each level, environmental factors impact human health.  At each level, we impact the environment with our choices and actions. This not only includes the quality of the air and water, but also the quality of our relationship with nature.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Personal Environment: Environment free of toxins. The air you breathe, the water you drink, and even the noise levels in your personal spaces all impact your health in an immediate way.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Nature and Us: Access to nature – biophilia.  In addition to meeting some of our most basic needs, nature relaxes, refreshes, and heals us. In turn, we need to work to heal nature. </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Global Environment: Almost every choice you make affects the environment on some level. Working to create a sustainable lifestyle benefits the whole planet.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Health is affected by the food we eat, how often we exercise, how we manage our stress, and how much we sleep, as well as social, environmental, and genetic influences. Lifestyle choices are responsible for nearly 90% of health outcomes.</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Physical Activity: Don’t just sit there—move your body to prevent and reduce the risk of many diseases, improve physical and emotional health, and live a longer life.  </a:t>
            </a:r>
            <a:r>
              <a:rPr b="1"/>
              <a:t>Note:  </a:t>
            </a:r>
            <a:r>
              <a:t>Matthew Sanford – physical health does not equal wellbeing.</a:t>
            </a:r>
          </a:p>
          <a:p>
            <a:pPr>
              <a:defRPr sz="2200">
                <a:latin typeface="Helvetica Neue"/>
                <a:ea typeface="Helvetica Neue"/>
                <a:cs typeface="Helvetica Neue"/>
                <a:sym typeface="Helvetica Neue"/>
              </a:defRPr>
            </a:pPr>
            <a:r>
              <a:t>Diet: Your food choices have a bigger effect than you think. Nutritious meals and mindful eating can foster your own wellbeing and have a positive impact on your environment and the people around you. </a:t>
            </a:r>
          </a:p>
          <a:p>
            <a:pPr>
              <a:defRPr sz="2200">
                <a:latin typeface="Helvetica Neue"/>
                <a:ea typeface="Helvetica Neue"/>
                <a:cs typeface="Helvetica Neue"/>
                <a:sym typeface="Helvetica Neue"/>
              </a:defRPr>
            </a:pPr>
            <a:r>
              <a:t>Sleep: Don’t underestimate the importance of sleep, which has far-reaching effects on your mood, ability to concentrate, connections to others, and even your weight. </a:t>
            </a:r>
          </a:p>
          <a:p>
            <a:pPr>
              <a:defRPr sz="2200">
                <a:latin typeface="Helvetica Neue"/>
                <a:ea typeface="Helvetica Neue"/>
                <a:cs typeface="Helvetica Neue"/>
                <a:sym typeface="Helvetica Neue"/>
              </a:defRPr>
            </a:pPr>
            <a:r>
              <a:t>Thoughts &amp; Emotions: Learn to recognize how your thoughts and emotions make a difference —in your physical and mental health, relationships, and overall wellbeing—and how to cultivate a more positive outlook.</a:t>
            </a:r>
          </a:p>
          <a:p>
            <a:pPr>
              <a:defRPr sz="2200">
                <a:latin typeface="Helvetica Neue"/>
                <a:ea typeface="Helvetica Neue"/>
                <a:cs typeface="Helvetica Neue"/>
                <a:sym typeface="Helvetica Neue"/>
              </a:defRPr>
            </a:pPr>
            <a:r>
              <a:t>Stress Mastery: Feeling overwhelmed? Learning to recognize your stressors can help you control how you respond to them, leading to a more relaxed, healthier life.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Health is affected by the food we eat, how often we exercise, how we manage our stress, and how much we sleep, as well as social, environmental, and genetic influences. Lifestyle choices are responsible for nearly 90% of health outcomes.</a:t>
            </a:r>
          </a:p>
          <a:p>
            <a:pPr>
              <a:lnSpc>
                <a:spcPct val="117999"/>
              </a:lnSpc>
              <a:defRPr sz="2200">
                <a:latin typeface="Helvetica Neue"/>
                <a:ea typeface="Helvetica Neue"/>
                <a:cs typeface="Helvetica Neue"/>
                <a:sym typeface="Helvetica Neue"/>
              </a:defRPr>
            </a:pPr>
          </a:p>
          <a:p>
            <a:pPr>
              <a:defRPr sz="2200">
                <a:latin typeface="Helvetica Neue"/>
                <a:ea typeface="Helvetica Neue"/>
                <a:cs typeface="Helvetica Neue"/>
                <a:sym typeface="Helvetica Neue"/>
              </a:defRPr>
            </a:pPr>
            <a:r>
              <a:t>Physical Activity: Don’t just sit there—move your body to prevent and reduce the risk of many diseases, improve physical and emotional health, and live a longer life.  </a:t>
            </a:r>
            <a:r>
              <a:rPr b="1"/>
              <a:t>Note:  </a:t>
            </a:r>
            <a:r>
              <a:t>Matthew Sanford – physical health does not equal wellbeing.</a:t>
            </a:r>
          </a:p>
          <a:p>
            <a:pPr>
              <a:defRPr sz="2200">
                <a:latin typeface="Helvetica Neue"/>
                <a:ea typeface="Helvetica Neue"/>
                <a:cs typeface="Helvetica Neue"/>
                <a:sym typeface="Helvetica Neue"/>
              </a:defRPr>
            </a:pPr>
            <a:r>
              <a:t>Diet: Your food choices have a bigger effect than you think. Nutritious meals and mindful eating can foster your own wellbeing and have a positive impact on your environment and the people around you. </a:t>
            </a:r>
          </a:p>
          <a:p>
            <a:pPr>
              <a:defRPr sz="2200">
                <a:latin typeface="Helvetica Neue"/>
                <a:ea typeface="Helvetica Neue"/>
                <a:cs typeface="Helvetica Neue"/>
                <a:sym typeface="Helvetica Neue"/>
              </a:defRPr>
            </a:pPr>
            <a:r>
              <a:t>Sleep: Don’t underestimate the importance of sleep, which has far-reaching effects on your mood, ability to concentrate, connections to others, and even your weight. </a:t>
            </a:r>
          </a:p>
          <a:p>
            <a:pPr>
              <a:defRPr sz="2200">
                <a:latin typeface="Helvetica Neue"/>
                <a:ea typeface="Helvetica Neue"/>
                <a:cs typeface="Helvetica Neue"/>
                <a:sym typeface="Helvetica Neue"/>
              </a:defRPr>
            </a:pPr>
            <a:r>
              <a:t>Thoughts &amp; Emotions: Learn to recognize how your thoughts and emotions make a difference —in your physical and mental health, relationships, and overall wellbeing—and how to cultivate a more positive outlook.</a:t>
            </a:r>
          </a:p>
          <a:p>
            <a:pPr>
              <a:defRPr sz="2200">
                <a:latin typeface="Helvetica Neue"/>
                <a:ea typeface="Helvetica Neue"/>
                <a:cs typeface="Helvetica Neue"/>
                <a:sym typeface="Helvetica Neue"/>
              </a:defRPr>
            </a:pPr>
            <a:r>
              <a:t>Stress Mastery: Feeling overwhelmed? Learning to recognize your stressors can help you control how you respond to them, leading to a more relaxed, healthier life.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Purpose guides life decisions, influences behavior, shapes goals, offers a sense of direction, and creates meaning. Purpose is directly related to both health and happiness, and it has a major impact on our wellbeing.  Purpose can be different from a job or career and in an older population needs to be redefined.  Retirement with no purpose leads to death.</a:t>
            </a:r>
          </a:p>
          <a:p>
            <a:pPr>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Life Purpose: Why do you get up in the morning? Knowing your own answers to this question can help you live a more engaged, fulfilled life.</a:t>
            </a:r>
          </a:p>
          <a:p>
            <a:pPr>
              <a:defRPr sz="2200">
                <a:latin typeface="Helvetica Neue"/>
                <a:ea typeface="Helvetica Neue"/>
                <a:cs typeface="Helvetica Neue"/>
                <a:sym typeface="Helvetica Neue"/>
              </a:defRPr>
            </a:pPr>
            <a:r>
              <a:t>Spirituality: Experiencing a connection to something larger than yourself can offer a sense of meaning in life and provide comfort to help you cope with life’s challenges.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Purpose guides life decisions, influences behavior, shapes goals, offers a sense of direction, and creates meaning. Purpose is directly related to both health and happiness, and it has a major impact on our wellbeing.  Purpose can be different from a job or career and in an older population needs to be redefined.  Retirement with no purpose leads to death.</a:t>
            </a:r>
          </a:p>
          <a:p>
            <a:pPr>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Life Purpose: Why do you get up in the morning? Knowing your own answers to this question can help you live a more engaged, fulfilled life.</a:t>
            </a:r>
          </a:p>
          <a:p>
            <a:pPr>
              <a:defRPr sz="2200">
                <a:latin typeface="Helvetica Neue"/>
                <a:ea typeface="Helvetica Neue"/>
                <a:cs typeface="Helvetica Neue"/>
                <a:sym typeface="Helvetica Neue"/>
              </a:defRPr>
            </a:pPr>
            <a:r>
              <a:t>Spirituality: Experiencing a connection to something larger than yourself can offer a sense of meaning in life and provide comfort to help you cope with life’s challenges.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defRPr sz="2200">
                <a:latin typeface="Helvetica Neue"/>
                <a:ea typeface="Helvetica Neue"/>
                <a:cs typeface="Helvetica Neue"/>
                <a:sym typeface="Helvetica Neue"/>
              </a:defRPr>
            </a:pPr>
            <a:r>
              <a:t>Purpose guides life decisions, influences behavior, shapes goals, offers a sense of direction, and creates meaning. Purpose is directly related to both health and happiness, and it has a major impact on our wellbeing.  Purpose can be different from a job or career and in an older population needs to be redefined.  Retirement with no purpose leads to death.</a:t>
            </a:r>
          </a:p>
          <a:p>
            <a:pPr>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Life Purpose: Why do you get up in the morning? Knowing your own answers to this question can help you live a more engaged, fulfilled life.</a:t>
            </a:r>
          </a:p>
          <a:p>
            <a:pPr>
              <a:defRPr sz="2200">
                <a:latin typeface="Helvetica Neue"/>
                <a:ea typeface="Helvetica Neue"/>
                <a:cs typeface="Helvetica Neue"/>
                <a:sym typeface="Helvetica Neue"/>
              </a:defRPr>
            </a:pPr>
            <a:r>
              <a:t>Spirituality: Experiencing a connection to something larger than yourself can offer a sense of meaning in life and provide comfort to help you cope with life’s challenges.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Healthy relationships are a vital component of overall health. We humans are social animals and as such, we have an innate need to be involved with other people. Strong family ties and friendships can increase our sense of security and self-esteem and provide a psychological buffer against stress, anxiety, and depression.</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Health risks of being alone or isolated are compatible with the risks associated with smoking, high blood pressure and obesity.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Our larger social networks can also provide a sense of connection where people can share their concerns and support others. We cover these broader social connections in the </a:t>
            </a:r>
            <a:r>
              <a:rPr u="sng">
                <a:solidFill>
                  <a:srgbClr val="0000FF"/>
                </a:solidFill>
                <a:uFill>
                  <a:solidFill>
                    <a:srgbClr val="0000FF"/>
                  </a:solidFill>
                </a:uFill>
                <a:hlinkClick r:id="rId3" invalidUrl="" action="" tgtFrame="" tooltip="" history="1" highlightClick="0" endSnd="0"/>
              </a:rPr>
              <a:t>Community</a:t>
            </a:r>
            <a:r>
              <a:t> section.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Healthy relationships are a vital component of overall health. We humans are social animals and as such, we have an innate need to be involved with other people. Strong family ties and friendships can increase our sense of security and self-esteem and provide a psychological buffer against stress, anxiety, and depression.</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Health risks of being alone or isolated are compatible with the risks associated with smoking, high blood pressure and obesity.</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Our larger social networks can also provide a sense of connection where people can share their concerns and support others. We cover these broader social connections in the </a:t>
            </a:r>
            <a:r>
              <a:rPr u="sng">
                <a:solidFill>
                  <a:srgbClr val="0000FF"/>
                </a:solidFill>
                <a:uFill>
                  <a:solidFill>
                    <a:srgbClr val="0000FF"/>
                  </a:solidFill>
                </a:uFill>
                <a:hlinkClick r:id="rId3" invalidUrl="" action="" tgtFrame="" tooltip="" history="1" highlightClick="0" endSnd="0"/>
              </a:rPr>
              <a:t>Community</a:t>
            </a:r>
            <a:r>
              <a:t> section.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_AND_BOD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Google Shape;10;p2"/>
          <p:cNvSpPr/>
          <p:nvPr>
            <p:ph type="pic" sz="quarter" idx="13"/>
          </p:nvPr>
        </p:nvSpPr>
        <p:spPr>
          <a:xfrm>
            <a:off x="4457700" y="355600"/>
            <a:ext cx="4089400" cy="6045200"/>
          </a:xfrm>
          <a:prstGeom prst="rect">
            <a:avLst/>
          </a:prstGeom>
        </p:spPr>
        <p:txBody>
          <a:bodyPr lIns="91439" tIns="45719" rIns="91439" bIns="45719" anchor="t">
            <a:noAutofit/>
          </a:bodyPr>
          <a:lstStyle/>
          <a:p>
            <a:pPr/>
          </a:p>
        </p:txBody>
      </p:sp>
      <p:sp>
        <p:nvSpPr>
          <p:cNvPr id="12" name="Google Shape;11;p2"/>
          <p:cNvSpPr/>
          <p:nvPr>
            <p:ph type="pic" sz="quarter" idx="14"/>
          </p:nvPr>
        </p:nvSpPr>
        <p:spPr>
          <a:xfrm>
            <a:off x="8559800" y="355600"/>
            <a:ext cx="4089400" cy="6045200"/>
          </a:xfrm>
          <a:prstGeom prst="rect">
            <a:avLst/>
          </a:prstGeom>
        </p:spPr>
        <p:txBody>
          <a:bodyPr lIns="91439" tIns="45719" rIns="91439" bIns="45719" anchor="t">
            <a:noAutofit/>
          </a:bodyPr>
          <a:lstStyle/>
          <a:p>
            <a:pPr/>
          </a:p>
        </p:txBody>
      </p:sp>
      <p:sp>
        <p:nvSpPr>
          <p:cNvPr id="13" name="Google Shape;12;p2"/>
          <p:cNvSpPr/>
          <p:nvPr>
            <p:ph type="pic" sz="quarter" idx="15"/>
          </p:nvPr>
        </p:nvSpPr>
        <p:spPr>
          <a:xfrm>
            <a:off x="355600" y="355600"/>
            <a:ext cx="4089400" cy="6045200"/>
          </a:xfrm>
          <a:prstGeom prst="rect">
            <a:avLst/>
          </a:prstGeom>
        </p:spPr>
        <p:txBody>
          <a:bodyPr lIns="91439" tIns="45719" rIns="91439" bIns="45719" anchor="t">
            <a:noAutofit/>
          </a:bodyPr>
          <a:lstStyle/>
          <a:p>
            <a:pPr/>
          </a:p>
        </p:txBody>
      </p:sp>
      <p:sp>
        <p:nvSpPr>
          <p:cNvPr id="14" name="Title Text"/>
          <p:cNvSpPr txBox="1"/>
          <p:nvPr>
            <p:ph type="title"/>
          </p:nvPr>
        </p:nvSpPr>
        <p:spPr>
          <a:xfrm>
            <a:off x="647700" y="6794500"/>
            <a:ext cx="11709400" cy="1422400"/>
          </a:xfrm>
          <a:prstGeom prst="rect">
            <a:avLst/>
          </a:prstGeom>
        </p:spPr>
        <p:txBody>
          <a:bodyPr anchor="b"/>
          <a:lstStyle>
            <a:lvl1pPr algn="ctr">
              <a:defRPr>
                <a:solidFill>
                  <a:srgbClr val="546056"/>
                </a:solidFill>
              </a:defRPr>
            </a:lvl1pPr>
          </a:lstStyle>
          <a:p>
            <a:pPr/>
            <a:r>
              <a:t>Title Text</a:t>
            </a:r>
          </a:p>
        </p:txBody>
      </p:sp>
      <p:sp>
        <p:nvSpPr>
          <p:cNvPr id="15" name="Body Level One…"/>
          <p:cNvSpPr txBox="1"/>
          <p:nvPr>
            <p:ph type="body" sz="quarter" idx="1"/>
          </p:nvPr>
        </p:nvSpPr>
        <p:spPr>
          <a:xfrm>
            <a:off x="647700" y="8204200"/>
            <a:ext cx="11709400" cy="1282700"/>
          </a:xfrm>
          <a:prstGeom prst="rect">
            <a:avLst/>
          </a:prstGeom>
        </p:spPr>
        <p:txBody>
          <a:bodyPr anchor="t"/>
          <a:lstStyle>
            <a:lvl1pPr marL="228600" indent="0" algn="ctr">
              <a:lnSpc>
                <a:spcPct val="110000"/>
              </a:lnSpc>
              <a:spcBef>
                <a:spcPts val="0"/>
              </a:spcBef>
              <a:buClrTx/>
              <a:buSzTx/>
              <a:buFontTx/>
              <a:buNone/>
              <a:defRPr i="1" sz="3200">
                <a:solidFill>
                  <a:srgbClr val="717D75"/>
                </a:solidFill>
                <a:latin typeface="+mn-lt"/>
                <a:ea typeface="+mn-ea"/>
                <a:cs typeface="+mn-cs"/>
                <a:sym typeface="Arial"/>
              </a:defRPr>
            </a:lvl1pPr>
            <a:lvl2pPr marL="228600" indent="457200" algn="ctr">
              <a:lnSpc>
                <a:spcPct val="110000"/>
              </a:lnSpc>
              <a:spcBef>
                <a:spcPts val="0"/>
              </a:spcBef>
              <a:buClrTx/>
              <a:buSzTx/>
              <a:buFontTx/>
              <a:buNone/>
              <a:defRPr i="1" sz="3200">
                <a:solidFill>
                  <a:srgbClr val="717D75"/>
                </a:solidFill>
                <a:latin typeface="+mn-lt"/>
                <a:ea typeface="+mn-ea"/>
                <a:cs typeface="+mn-cs"/>
                <a:sym typeface="Arial"/>
              </a:defRPr>
            </a:lvl2pPr>
            <a:lvl3pPr marL="228600" indent="914400" algn="ctr">
              <a:lnSpc>
                <a:spcPct val="110000"/>
              </a:lnSpc>
              <a:spcBef>
                <a:spcPts val="0"/>
              </a:spcBef>
              <a:buClrTx/>
              <a:buSzTx/>
              <a:buFontTx/>
              <a:buNone/>
              <a:defRPr i="1" sz="3200">
                <a:solidFill>
                  <a:srgbClr val="717D75"/>
                </a:solidFill>
                <a:latin typeface="+mn-lt"/>
                <a:ea typeface="+mn-ea"/>
                <a:cs typeface="+mn-cs"/>
                <a:sym typeface="Arial"/>
              </a:defRPr>
            </a:lvl3pPr>
            <a:lvl4pPr marL="228600" indent="1371600" algn="ctr">
              <a:lnSpc>
                <a:spcPct val="110000"/>
              </a:lnSpc>
              <a:spcBef>
                <a:spcPts val="0"/>
              </a:spcBef>
              <a:buClrTx/>
              <a:buSzTx/>
              <a:buFontTx/>
              <a:buNone/>
              <a:defRPr i="1" sz="3200">
                <a:solidFill>
                  <a:srgbClr val="717D75"/>
                </a:solidFill>
                <a:latin typeface="+mn-lt"/>
                <a:ea typeface="+mn-ea"/>
                <a:cs typeface="+mn-cs"/>
                <a:sym typeface="Arial"/>
              </a:defRPr>
            </a:lvl4pPr>
            <a:lvl5pPr marL="228600" indent="1828800" algn="ctr">
              <a:lnSpc>
                <a:spcPct val="110000"/>
              </a:lnSpc>
              <a:spcBef>
                <a:spcPts val="0"/>
              </a:spcBef>
              <a:buClrTx/>
              <a:buSzTx/>
              <a:buFontTx/>
              <a:buNone/>
              <a:defRPr i="1" sz="3200">
                <a:solidFill>
                  <a:srgbClr val="717D75"/>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93" name="Title Text"/>
          <p:cNvSpPr txBox="1"/>
          <p:nvPr>
            <p:ph type="title"/>
          </p:nvPr>
        </p:nvSpPr>
        <p:spPr>
          <a:xfrm>
            <a:off x="650240" y="390595"/>
            <a:ext cx="11704320" cy="1625601"/>
          </a:xfrm>
          <a:prstGeom prst="rect">
            <a:avLst/>
          </a:prstGeom>
        </p:spPr>
        <p:txBody>
          <a:bodyPr/>
          <a:lstStyle/>
          <a:p>
            <a:pPr/>
            <a:r>
              <a:t>Title Text</a:t>
            </a:r>
          </a:p>
        </p:txBody>
      </p:sp>
      <p:sp>
        <p:nvSpPr>
          <p:cNvPr id="94" name="Slide Number"/>
          <p:cNvSpPr txBox="1"/>
          <p:nvPr>
            <p:ph type="sldNum" sz="quarter" idx="2"/>
          </p:nvPr>
        </p:nvSpPr>
        <p:spPr>
          <a:xfrm>
            <a:off x="6324600" y="93599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101" name="Title Text"/>
          <p:cNvSpPr txBox="1"/>
          <p:nvPr>
            <p:ph type="title"/>
          </p:nvPr>
        </p:nvSpPr>
        <p:spPr>
          <a:xfrm>
            <a:off x="650240" y="390595"/>
            <a:ext cx="11704320" cy="1625601"/>
          </a:xfrm>
          <a:prstGeom prst="rect">
            <a:avLst/>
          </a:prstGeom>
        </p:spPr>
        <p:txBody>
          <a:bodyPr/>
          <a:lstStyle/>
          <a:p>
            <a:pPr/>
            <a:r>
              <a:t>Title Text</a:t>
            </a:r>
          </a:p>
        </p:txBody>
      </p:sp>
      <p:sp>
        <p:nvSpPr>
          <p:cNvPr id="102" name="Body Level One…"/>
          <p:cNvSpPr txBox="1"/>
          <p:nvPr>
            <p:ph type="body" sz="half" idx="1"/>
          </p:nvPr>
        </p:nvSpPr>
        <p:spPr>
          <a:xfrm>
            <a:off x="650240" y="2275840"/>
            <a:ext cx="5743788" cy="6436926"/>
          </a:xfrm>
          <a:prstGeom prst="rect">
            <a:avLst/>
          </a:prstGeom>
        </p:spPr>
        <p:txBody>
          <a:bodyPr/>
          <a:lstStyle>
            <a:lvl1pPr indent="-329742">
              <a:buSzPts val="3900"/>
              <a:defRPr sz="3900"/>
            </a:lvl1pPr>
            <a:lvl2pPr marL="960766" indent="-361656">
              <a:buSzPts val="3900"/>
              <a:defRPr sz="3900"/>
            </a:lvl2pPr>
            <a:lvl3pPr marL="1489786" indent="-419022">
              <a:buSzPts val="3900"/>
              <a:defRPr sz="3900"/>
            </a:lvl3pPr>
            <a:lvl4pPr marL="1993229" indent="-458053">
              <a:buSzPts val="3900"/>
              <a:defRPr sz="3900"/>
            </a:lvl4pPr>
            <a:lvl5pPr marL="2450428" indent="-458051">
              <a:buSzPts val="3900"/>
              <a:defRPr sz="3900"/>
            </a:lvl5pPr>
          </a:lstStyle>
          <a:p>
            <a:pPr/>
            <a:r>
              <a:t>Body Level One</a:t>
            </a:r>
          </a:p>
          <a:p>
            <a:pPr lvl="1"/>
            <a:r>
              <a:t>Body Level Two</a:t>
            </a:r>
          </a:p>
          <a:p>
            <a:pPr lvl="2"/>
            <a:r>
              <a:t>Body Level Three</a:t>
            </a:r>
          </a:p>
          <a:p>
            <a:pPr lvl="3"/>
            <a:r>
              <a:t>Body Level Four</a:t>
            </a:r>
          </a:p>
          <a:p>
            <a:pPr lvl="4"/>
            <a:r>
              <a:t>Body Level Five</a:t>
            </a:r>
          </a:p>
        </p:txBody>
      </p:sp>
      <p:sp>
        <p:nvSpPr>
          <p:cNvPr id="103" name="Google Shape;56;p12"/>
          <p:cNvSpPr txBox="1"/>
          <p:nvPr>
            <p:ph type="body" sz="half" idx="13"/>
          </p:nvPr>
        </p:nvSpPr>
        <p:spPr>
          <a:xfrm>
            <a:off x="6610773" y="2275840"/>
            <a:ext cx="5743788" cy="6436926"/>
          </a:xfrm>
          <a:prstGeom prst="rect">
            <a:avLst/>
          </a:prstGeom>
        </p:spPr>
        <p:txBody>
          <a:bodyPr/>
          <a:lstStyle/>
          <a:p>
            <a:pPr indent="-329742">
              <a:buSzPts val="3900"/>
              <a:defRPr sz="3900"/>
            </a:pPr>
          </a:p>
        </p:txBody>
      </p:sp>
      <p:sp>
        <p:nvSpPr>
          <p:cNvPr id="104" name="Slide Number"/>
          <p:cNvSpPr txBox="1"/>
          <p:nvPr>
            <p:ph type="sldNum" sz="quarter" idx="2"/>
          </p:nvPr>
        </p:nvSpPr>
        <p:spPr>
          <a:xfrm>
            <a:off x="6324600" y="93599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Title Text"/>
          <p:cNvSpPr txBox="1"/>
          <p:nvPr>
            <p:ph type="title"/>
          </p:nvPr>
        </p:nvSpPr>
        <p:spPr>
          <a:xfrm>
            <a:off x="647700" y="2095500"/>
            <a:ext cx="11709400" cy="2908300"/>
          </a:xfrm>
          <a:prstGeom prst="rect">
            <a:avLst/>
          </a:prstGeom>
        </p:spPr>
        <p:txBody>
          <a:bodyPr anchor="b"/>
          <a:lstStyle>
            <a:lvl1pPr algn="ctr">
              <a:defRPr>
                <a:solidFill>
                  <a:srgbClr val="546056"/>
                </a:solidFill>
              </a:defRPr>
            </a:lvl1pPr>
          </a:lstStyle>
          <a:p>
            <a:pPr/>
            <a:r>
              <a:t>Title Text</a:t>
            </a:r>
          </a:p>
        </p:txBody>
      </p:sp>
      <p:sp>
        <p:nvSpPr>
          <p:cNvPr id="112" name="Body Level One…"/>
          <p:cNvSpPr txBox="1"/>
          <p:nvPr>
            <p:ph type="body" sz="quarter" idx="1"/>
          </p:nvPr>
        </p:nvSpPr>
        <p:spPr>
          <a:xfrm>
            <a:off x="647700" y="5207000"/>
            <a:ext cx="11709400" cy="1397000"/>
          </a:xfrm>
          <a:prstGeom prst="rect">
            <a:avLst/>
          </a:prstGeom>
        </p:spPr>
        <p:txBody>
          <a:bodyPr anchor="t"/>
          <a:lstStyle>
            <a:lvl1pPr marL="228600" indent="0" algn="ctr">
              <a:lnSpc>
                <a:spcPct val="110000"/>
              </a:lnSpc>
              <a:spcBef>
                <a:spcPts val="0"/>
              </a:spcBef>
              <a:buClrTx/>
              <a:buSzTx/>
              <a:buFontTx/>
              <a:buNone/>
              <a:defRPr i="1" sz="3200">
                <a:solidFill>
                  <a:srgbClr val="717D75"/>
                </a:solidFill>
                <a:latin typeface="+mn-lt"/>
                <a:ea typeface="+mn-ea"/>
                <a:cs typeface="+mn-cs"/>
                <a:sym typeface="Arial"/>
              </a:defRPr>
            </a:lvl1pPr>
            <a:lvl2pPr marL="228600" indent="457200" algn="ctr">
              <a:lnSpc>
                <a:spcPct val="110000"/>
              </a:lnSpc>
              <a:spcBef>
                <a:spcPts val="0"/>
              </a:spcBef>
              <a:buClrTx/>
              <a:buSzTx/>
              <a:buFontTx/>
              <a:buNone/>
              <a:defRPr i="1" sz="3200">
                <a:solidFill>
                  <a:srgbClr val="717D75"/>
                </a:solidFill>
                <a:latin typeface="+mn-lt"/>
                <a:ea typeface="+mn-ea"/>
                <a:cs typeface="+mn-cs"/>
                <a:sym typeface="Arial"/>
              </a:defRPr>
            </a:lvl2pPr>
            <a:lvl3pPr marL="228600" indent="914400" algn="ctr">
              <a:lnSpc>
                <a:spcPct val="110000"/>
              </a:lnSpc>
              <a:spcBef>
                <a:spcPts val="0"/>
              </a:spcBef>
              <a:buClrTx/>
              <a:buSzTx/>
              <a:buFontTx/>
              <a:buNone/>
              <a:defRPr i="1" sz="3200">
                <a:solidFill>
                  <a:srgbClr val="717D75"/>
                </a:solidFill>
                <a:latin typeface="+mn-lt"/>
                <a:ea typeface="+mn-ea"/>
                <a:cs typeface="+mn-cs"/>
                <a:sym typeface="Arial"/>
              </a:defRPr>
            </a:lvl3pPr>
            <a:lvl4pPr marL="228600" indent="1371600" algn="ctr">
              <a:lnSpc>
                <a:spcPct val="110000"/>
              </a:lnSpc>
              <a:spcBef>
                <a:spcPts val="0"/>
              </a:spcBef>
              <a:buClrTx/>
              <a:buSzTx/>
              <a:buFontTx/>
              <a:buNone/>
              <a:defRPr i="1" sz="3200">
                <a:solidFill>
                  <a:srgbClr val="717D75"/>
                </a:solidFill>
                <a:latin typeface="+mn-lt"/>
                <a:ea typeface="+mn-ea"/>
                <a:cs typeface="+mn-cs"/>
                <a:sym typeface="Arial"/>
              </a:defRPr>
            </a:lvl4pPr>
            <a:lvl5pPr marL="228600" indent="1828800" algn="ctr">
              <a:lnSpc>
                <a:spcPct val="110000"/>
              </a:lnSpc>
              <a:spcBef>
                <a:spcPts val="0"/>
              </a:spcBef>
              <a:buClrTx/>
              <a:buSzTx/>
              <a:buFontTx/>
              <a:buNone/>
              <a:defRPr i="1" sz="3200">
                <a:solidFill>
                  <a:srgbClr val="717D75"/>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Google Shape;65;p14"/>
          <p:cNvSpPr/>
          <p:nvPr>
            <p:ph type="pic" idx="13"/>
          </p:nvPr>
        </p:nvSpPr>
        <p:spPr>
          <a:xfrm>
            <a:off x="368300" y="368300"/>
            <a:ext cx="12268200" cy="6045200"/>
          </a:xfrm>
          <a:prstGeom prst="rect">
            <a:avLst/>
          </a:prstGeom>
        </p:spPr>
        <p:txBody>
          <a:bodyPr lIns="91439" tIns="45719" rIns="91439" bIns="45719" anchor="t">
            <a:noAutofit/>
          </a:bodyPr>
          <a:lstStyle/>
          <a:p>
            <a:pPr/>
          </a:p>
        </p:txBody>
      </p:sp>
      <p:sp>
        <p:nvSpPr>
          <p:cNvPr id="121" name="Title Text"/>
          <p:cNvSpPr txBox="1"/>
          <p:nvPr>
            <p:ph type="title"/>
          </p:nvPr>
        </p:nvSpPr>
        <p:spPr>
          <a:xfrm>
            <a:off x="647700" y="6794500"/>
            <a:ext cx="11709400" cy="1422400"/>
          </a:xfrm>
          <a:prstGeom prst="rect">
            <a:avLst/>
          </a:prstGeom>
        </p:spPr>
        <p:txBody>
          <a:bodyPr anchor="b"/>
          <a:lstStyle>
            <a:lvl1pPr algn="ctr">
              <a:defRPr>
                <a:solidFill>
                  <a:srgbClr val="546056"/>
                </a:solidFill>
              </a:defRPr>
            </a:lvl1pPr>
          </a:lstStyle>
          <a:p>
            <a:pPr/>
            <a:r>
              <a:t>Title Text</a:t>
            </a:r>
          </a:p>
        </p:txBody>
      </p:sp>
      <p:sp>
        <p:nvSpPr>
          <p:cNvPr id="122" name="Body Level One…"/>
          <p:cNvSpPr txBox="1"/>
          <p:nvPr>
            <p:ph type="body" sz="quarter" idx="1"/>
          </p:nvPr>
        </p:nvSpPr>
        <p:spPr>
          <a:xfrm>
            <a:off x="647700" y="8204200"/>
            <a:ext cx="11709400" cy="1282700"/>
          </a:xfrm>
          <a:prstGeom prst="rect">
            <a:avLst/>
          </a:prstGeom>
        </p:spPr>
        <p:txBody>
          <a:bodyPr anchor="t"/>
          <a:lstStyle>
            <a:lvl1pPr marL="228600" indent="0" algn="ctr">
              <a:lnSpc>
                <a:spcPct val="110000"/>
              </a:lnSpc>
              <a:spcBef>
                <a:spcPts val="0"/>
              </a:spcBef>
              <a:buClrTx/>
              <a:buSzTx/>
              <a:buFontTx/>
              <a:buNone/>
              <a:defRPr i="1" sz="3200">
                <a:solidFill>
                  <a:srgbClr val="717D75"/>
                </a:solidFill>
                <a:latin typeface="+mn-lt"/>
                <a:ea typeface="+mn-ea"/>
                <a:cs typeface="+mn-cs"/>
                <a:sym typeface="Arial"/>
              </a:defRPr>
            </a:lvl1pPr>
            <a:lvl2pPr marL="228600" indent="457200" algn="ctr">
              <a:lnSpc>
                <a:spcPct val="110000"/>
              </a:lnSpc>
              <a:spcBef>
                <a:spcPts val="0"/>
              </a:spcBef>
              <a:buClrTx/>
              <a:buSzTx/>
              <a:buFontTx/>
              <a:buNone/>
              <a:defRPr i="1" sz="3200">
                <a:solidFill>
                  <a:srgbClr val="717D75"/>
                </a:solidFill>
                <a:latin typeface="+mn-lt"/>
                <a:ea typeface="+mn-ea"/>
                <a:cs typeface="+mn-cs"/>
                <a:sym typeface="Arial"/>
              </a:defRPr>
            </a:lvl2pPr>
            <a:lvl3pPr marL="228600" indent="914400" algn="ctr">
              <a:lnSpc>
                <a:spcPct val="110000"/>
              </a:lnSpc>
              <a:spcBef>
                <a:spcPts val="0"/>
              </a:spcBef>
              <a:buClrTx/>
              <a:buSzTx/>
              <a:buFontTx/>
              <a:buNone/>
              <a:defRPr i="1" sz="3200">
                <a:solidFill>
                  <a:srgbClr val="717D75"/>
                </a:solidFill>
                <a:latin typeface="+mn-lt"/>
                <a:ea typeface="+mn-ea"/>
                <a:cs typeface="+mn-cs"/>
                <a:sym typeface="Arial"/>
              </a:defRPr>
            </a:lvl3pPr>
            <a:lvl4pPr marL="228600" indent="1371600" algn="ctr">
              <a:lnSpc>
                <a:spcPct val="110000"/>
              </a:lnSpc>
              <a:spcBef>
                <a:spcPts val="0"/>
              </a:spcBef>
              <a:buClrTx/>
              <a:buSzTx/>
              <a:buFontTx/>
              <a:buNone/>
              <a:defRPr i="1" sz="3200">
                <a:solidFill>
                  <a:srgbClr val="717D75"/>
                </a:solidFill>
                <a:latin typeface="+mn-lt"/>
                <a:ea typeface="+mn-ea"/>
                <a:cs typeface="+mn-cs"/>
                <a:sym typeface="Arial"/>
              </a:defRPr>
            </a:lvl4pPr>
            <a:lvl5pPr marL="228600" indent="1828800" algn="ctr">
              <a:lnSpc>
                <a:spcPct val="110000"/>
              </a:lnSpc>
              <a:spcBef>
                <a:spcPts val="0"/>
              </a:spcBef>
              <a:buClrTx/>
              <a:buSzTx/>
              <a:buFontTx/>
              <a:buNone/>
              <a:defRPr i="1" sz="3200">
                <a:solidFill>
                  <a:srgbClr val="717D75"/>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30" name="Title Text"/>
          <p:cNvSpPr txBox="1"/>
          <p:nvPr>
            <p:ph type="title"/>
          </p:nvPr>
        </p:nvSpPr>
        <p:spPr>
          <a:prstGeom prst="rect">
            <a:avLst/>
          </a:prstGeom>
        </p:spPr>
        <p:txBody>
          <a:bodyPr/>
          <a:lstStyle/>
          <a:p>
            <a:pPr/>
            <a:r>
              <a:t>Title Text</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Google Shape;73;p16"/>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Body Level One…"/>
          <p:cNvSpPr txBox="1"/>
          <p:nvPr>
            <p:ph type="body" sz="quarter" idx="1"/>
          </p:nvPr>
        </p:nvSpPr>
        <p:spPr>
          <a:xfrm>
            <a:off x="2044700" y="6642100"/>
            <a:ext cx="8902700" cy="635000"/>
          </a:xfrm>
          <a:prstGeom prst="rect">
            <a:avLst/>
          </a:prstGeom>
        </p:spPr>
        <p:txBody>
          <a:bodyPr anchor="t"/>
          <a:lstStyle>
            <a:lvl1pPr marL="228600" indent="0" algn="ctr">
              <a:spcBef>
                <a:spcPts val="0"/>
              </a:spcBef>
              <a:buClrTx/>
              <a:buSzTx/>
              <a:buFontTx/>
              <a:buNone/>
              <a:defRPr i="1" sz="3200"/>
            </a:lvl1pPr>
            <a:lvl2pPr marL="844225" indent="-204144" algn="ctr">
              <a:spcBef>
                <a:spcPts val="0"/>
              </a:spcBef>
              <a:buClrTx/>
              <a:buSzPts val="3200"/>
              <a:buFontTx/>
              <a:defRPr i="1" sz="3200"/>
            </a:lvl2pPr>
            <a:lvl3pPr marL="1301425" indent="-204144" algn="ctr">
              <a:spcBef>
                <a:spcPts val="0"/>
              </a:spcBef>
              <a:buClrTx/>
              <a:buSzPts val="3200"/>
              <a:buFontTx/>
              <a:defRPr i="1" sz="3200"/>
            </a:lvl3pPr>
            <a:lvl4pPr marL="1758625" indent="-204144" algn="ctr">
              <a:spcBef>
                <a:spcPts val="0"/>
              </a:spcBef>
              <a:buClrTx/>
              <a:buSzPts val="3200"/>
              <a:buFontTx/>
              <a:defRPr i="1" sz="3200"/>
            </a:lvl4pPr>
            <a:lvl5pPr marL="2215825" indent="-204145" algn="ctr">
              <a:spcBef>
                <a:spcPts val="0"/>
              </a:spcBef>
              <a:buClrTx/>
              <a:buSzPts val="3200"/>
              <a:buFontTx/>
              <a:defRPr i="1" sz="3200"/>
            </a:lvl5pPr>
          </a:lstStyle>
          <a:p>
            <a:pPr/>
            <a:r>
              <a:t>Body Level One</a:t>
            </a:r>
          </a:p>
          <a:p>
            <a:pPr lvl="1"/>
            <a:r>
              <a:t>Body Level Two</a:t>
            </a:r>
          </a:p>
          <a:p>
            <a:pPr lvl="2"/>
            <a:r>
              <a:t>Body Level Three</a:t>
            </a:r>
          </a:p>
          <a:p>
            <a:pPr lvl="3"/>
            <a:r>
              <a:t>Body Level Four</a:t>
            </a:r>
          </a:p>
          <a:p>
            <a:pPr lvl="4"/>
            <a:r>
              <a:t>Body Level Five</a:t>
            </a:r>
          </a:p>
        </p:txBody>
      </p:sp>
      <p:sp>
        <p:nvSpPr>
          <p:cNvPr id="33" name="Google Shape;22;p4"/>
          <p:cNvSpPr txBox="1"/>
          <p:nvPr>
            <p:ph type="body" sz="quarter" idx="13"/>
          </p:nvPr>
        </p:nvSpPr>
        <p:spPr>
          <a:xfrm>
            <a:off x="2044700" y="4203700"/>
            <a:ext cx="8902700" cy="812800"/>
          </a:xfrm>
          <a:prstGeom prst="rect">
            <a:avLst/>
          </a:prstGeom>
        </p:spPr>
        <p:txBody>
          <a:bodyPr/>
          <a:lstStyle/>
          <a:p>
            <a:pPr marL="228600" indent="0" algn="ctr">
              <a:spcBef>
                <a:spcPts val="2400"/>
              </a:spcBef>
              <a:buClrTx/>
              <a:buSzTx/>
              <a:buFontTx/>
              <a:buNone/>
            </a:pP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 name="Title Text"/>
          <p:cNvSpPr txBox="1"/>
          <p:nvPr>
            <p:ph type="title"/>
          </p:nvPr>
        </p:nvSpPr>
        <p:spPr>
          <a:xfrm>
            <a:off x="647700" y="3390900"/>
            <a:ext cx="11709400" cy="2959100"/>
          </a:xfrm>
          <a:prstGeom prst="rect">
            <a:avLst/>
          </a:prstGeom>
        </p:spPr>
        <p:txBody>
          <a:bodyPr/>
          <a:lstStyle>
            <a:lvl1pPr algn="ctr">
              <a:defRPr>
                <a:solidFill>
                  <a:srgbClr val="546056"/>
                </a:solidFill>
              </a:defRPr>
            </a:lvl1pPr>
          </a:lstStyle>
          <a:p>
            <a:pPr/>
            <a:r>
              <a:t>Title Text</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Google Shape;28;p6"/>
          <p:cNvSpPr/>
          <p:nvPr>
            <p:ph type="pic" sz="half" idx="13"/>
          </p:nvPr>
        </p:nvSpPr>
        <p:spPr>
          <a:xfrm>
            <a:off x="6489700" y="622300"/>
            <a:ext cx="5892800" cy="8521700"/>
          </a:xfrm>
          <a:prstGeom prst="rect">
            <a:avLst/>
          </a:prstGeom>
        </p:spPr>
        <p:txBody>
          <a:bodyPr lIns="91439" tIns="45719" rIns="91439" bIns="45719" anchor="t">
            <a:noAutofit/>
          </a:bodyPr>
          <a:lstStyle/>
          <a:p>
            <a:pPr/>
          </a:p>
        </p:txBody>
      </p:sp>
      <p:sp>
        <p:nvSpPr>
          <p:cNvPr id="50" name="Title Text"/>
          <p:cNvSpPr txBox="1"/>
          <p:nvPr>
            <p:ph type="title"/>
          </p:nvPr>
        </p:nvSpPr>
        <p:spPr>
          <a:xfrm>
            <a:off x="647700" y="1689100"/>
            <a:ext cx="5600700" cy="3492500"/>
          </a:xfrm>
          <a:prstGeom prst="rect">
            <a:avLst/>
          </a:prstGeom>
        </p:spPr>
        <p:txBody>
          <a:bodyPr anchor="b"/>
          <a:lstStyle>
            <a:lvl1pPr algn="ctr">
              <a:defRPr>
                <a:solidFill>
                  <a:srgbClr val="546056"/>
                </a:solidFill>
              </a:defRPr>
            </a:lvl1pPr>
          </a:lstStyle>
          <a:p>
            <a:pPr/>
            <a:r>
              <a:t>Title Text</a:t>
            </a:r>
          </a:p>
        </p:txBody>
      </p:sp>
      <p:sp>
        <p:nvSpPr>
          <p:cNvPr id="51" name="Body Level One…"/>
          <p:cNvSpPr txBox="1"/>
          <p:nvPr>
            <p:ph type="body" sz="quarter" idx="1"/>
          </p:nvPr>
        </p:nvSpPr>
        <p:spPr>
          <a:xfrm>
            <a:off x="647700" y="5435600"/>
            <a:ext cx="5600700" cy="3594100"/>
          </a:xfrm>
          <a:prstGeom prst="rect">
            <a:avLst/>
          </a:prstGeom>
        </p:spPr>
        <p:txBody>
          <a:bodyPr anchor="t"/>
          <a:lstStyle>
            <a:lvl1pPr marL="228600" indent="0" algn="ctr">
              <a:lnSpc>
                <a:spcPct val="110000"/>
              </a:lnSpc>
              <a:spcBef>
                <a:spcPts val="0"/>
              </a:spcBef>
              <a:buClrTx/>
              <a:buSzTx/>
              <a:buFontTx/>
              <a:buNone/>
              <a:defRPr i="1" sz="3200">
                <a:solidFill>
                  <a:srgbClr val="717D75"/>
                </a:solidFill>
                <a:latin typeface="+mn-lt"/>
                <a:ea typeface="+mn-ea"/>
                <a:cs typeface="+mn-cs"/>
                <a:sym typeface="Arial"/>
              </a:defRPr>
            </a:lvl1pPr>
            <a:lvl2pPr marL="228600" indent="457200" algn="ctr">
              <a:lnSpc>
                <a:spcPct val="110000"/>
              </a:lnSpc>
              <a:spcBef>
                <a:spcPts val="0"/>
              </a:spcBef>
              <a:buClrTx/>
              <a:buSzTx/>
              <a:buFontTx/>
              <a:buNone/>
              <a:defRPr i="1" sz="3200">
                <a:solidFill>
                  <a:srgbClr val="717D75"/>
                </a:solidFill>
                <a:latin typeface="+mn-lt"/>
                <a:ea typeface="+mn-ea"/>
                <a:cs typeface="+mn-cs"/>
                <a:sym typeface="Arial"/>
              </a:defRPr>
            </a:lvl2pPr>
            <a:lvl3pPr marL="228600" indent="914400" algn="ctr">
              <a:lnSpc>
                <a:spcPct val="110000"/>
              </a:lnSpc>
              <a:spcBef>
                <a:spcPts val="0"/>
              </a:spcBef>
              <a:buClrTx/>
              <a:buSzTx/>
              <a:buFontTx/>
              <a:buNone/>
              <a:defRPr i="1" sz="3200">
                <a:solidFill>
                  <a:srgbClr val="717D75"/>
                </a:solidFill>
                <a:latin typeface="+mn-lt"/>
                <a:ea typeface="+mn-ea"/>
                <a:cs typeface="+mn-cs"/>
                <a:sym typeface="Arial"/>
              </a:defRPr>
            </a:lvl3pPr>
            <a:lvl4pPr marL="228600" indent="1371600" algn="ctr">
              <a:lnSpc>
                <a:spcPct val="110000"/>
              </a:lnSpc>
              <a:spcBef>
                <a:spcPts val="0"/>
              </a:spcBef>
              <a:buClrTx/>
              <a:buSzTx/>
              <a:buFontTx/>
              <a:buNone/>
              <a:defRPr i="1" sz="3200">
                <a:solidFill>
                  <a:srgbClr val="717D75"/>
                </a:solidFill>
                <a:latin typeface="+mn-lt"/>
                <a:ea typeface="+mn-ea"/>
                <a:cs typeface="+mn-cs"/>
                <a:sym typeface="Arial"/>
              </a:defRPr>
            </a:lvl4pPr>
            <a:lvl5pPr marL="228600" indent="1828800" algn="ctr">
              <a:lnSpc>
                <a:spcPct val="110000"/>
              </a:lnSpc>
              <a:spcBef>
                <a:spcPts val="0"/>
              </a:spcBef>
              <a:buClrTx/>
              <a:buSzTx/>
              <a:buFontTx/>
              <a:buNone/>
              <a:defRPr i="1" sz="3200">
                <a:solidFill>
                  <a:srgbClr val="717D75"/>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59" name="Google Shape;33;p7"/>
          <p:cNvSpPr/>
          <p:nvPr>
            <p:ph type="pic" sz="half" idx="13"/>
          </p:nvPr>
        </p:nvSpPr>
        <p:spPr>
          <a:xfrm>
            <a:off x="6718300" y="2590800"/>
            <a:ext cx="5676900" cy="6553200"/>
          </a:xfrm>
          <a:prstGeom prst="rect">
            <a:avLst/>
          </a:prstGeom>
        </p:spPr>
        <p:txBody>
          <a:bodyPr lIns="91439" tIns="45719" rIns="91439" bIns="45719" anchor="t">
            <a:noAutofit/>
          </a:bodyPr>
          <a:lstStyle/>
          <a:p>
            <a:pPr/>
          </a:p>
        </p:txBody>
      </p:sp>
      <p:sp>
        <p:nvSpPr>
          <p:cNvPr id="60" name="Title Text"/>
          <p:cNvSpPr txBox="1"/>
          <p:nvPr>
            <p:ph type="title"/>
          </p:nvPr>
        </p:nvSpPr>
        <p:spPr>
          <a:prstGeom prst="rect">
            <a:avLst/>
          </a:prstGeom>
        </p:spPr>
        <p:txBody>
          <a:bodyPr/>
          <a:lstStyle/>
          <a:p>
            <a:pPr/>
            <a:r>
              <a:t>Title Text</a:t>
            </a:r>
          </a:p>
        </p:txBody>
      </p:sp>
      <p:sp>
        <p:nvSpPr>
          <p:cNvPr id="61" name="Body Level One…"/>
          <p:cNvSpPr txBox="1"/>
          <p:nvPr>
            <p:ph type="body" sz="half" idx="1"/>
          </p:nvPr>
        </p:nvSpPr>
        <p:spPr>
          <a:xfrm>
            <a:off x="647700" y="2628900"/>
            <a:ext cx="5600700" cy="6477000"/>
          </a:xfrm>
          <a:prstGeom prst="rect">
            <a:avLst/>
          </a:prstGeom>
        </p:spPr>
        <p:txBody>
          <a:bodyPr/>
          <a:lstStyle>
            <a:lvl1pPr indent="-309879">
              <a:lnSpc>
                <a:spcPct val="120000"/>
              </a:lnSpc>
              <a:spcBef>
                <a:spcPts val="2400"/>
              </a:spcBef>
              <a:buSzPts val="3200"/>
              <a:defRPr sz="3200"/>
            </a:lvl1pPr>
            <a:lvl2pPr indent="-309880">
              <a:lnSpc>
                <a:spcPct val="120000"/>
              </a:lnSpc>
              <a:spcBef>
                <a:spcPts val="2400"/>
              </a:spcBef>
              <a:buSzPts val="3200"/>
              <a:defRPr sz="3200"/>
            </a:lvl2pPr>
            <a:lvl3pPr indent="-309880">
              <a:lnSpc>
                <a:spcPct val="120000"/>
              </a:lnSpc>
              <a:spcBef>
                <a:spcPts val="2400"/>
              </a:spcBef>
              <a:buSzPts val="3200"/>
              <a:defRPr sz="3200"/>
            </a:lvl3pPr>
            <a:lvl4pPr indent="-309880">
              <a:lnSpc>
                <a:spcPct val="120000"/>
              </a:lnSpc>
              <a:spcBef>
                <a:spcPts val="2400"/>
              </a:spcBef>
              <a:buSzPts val="3200"/>
              <a:defRPr sz="3200"/>
            </a:lvl4pPr>
            <a:lvl5pPr indent="-309878">
              <a:lnSpc>
                <a:spcPct val="120000"/>
              </a:lnSpc>
              <a:spcBef>
                <a:spcPts val="2400"/>
              </a:spcBef>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Body Level One…"/>
          <p:cNvSpPr txBox="1"/>
          <p:nvPr>
            <p:ph type="body" idx="1"/>
          </p:nvPr>
        </p:nvSpPr>
        <p:spPr>
          <a:xfrm>
            <a:off x="647700" y="647700"/>
            <a:ext cx="11709400" cy="8458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84" name="Title Text"/>
          <p:cNvSpPr txBox="1"/>
          <p:nvPr>
            <p:ph type="title"/>
          </p:nvPr>
        </p:nvSpPr>
        <p:spPr>
          <a:xfrm>
            <a:off x="650240" y="390595"/>
            <a:ext cx="11704320" cy="1625601"/>
          </a:xfrm>
          <a:prstGeom prst="rect">
            <a:avLst/>
          </a:prstGeom>
        </p:spPr>
        <p:txBody>
          <a:bodyPr/>
          <a:lstStyle/>
          <a:p>
            <a:pPr/>
            <a:r>
              <a:t>Title Text</a:t>
            </a:r>
          </a:p>
        </p:txBody>
      </p:sp>
      <p:sp>
        <p:nvSpPr>
          <p:cNvPr id="85" name="Body Level One…"/>
          <p:cNvSpPr txBox="1"/>
          <p:nvPr>
            <p:ph type="body" idx="1"/>
          </p:nvPr>
        </p:nvSpPr>
        <p:spPr>
          <a:xfrm>
            <a:off x="650240" y="2275840"/>
            <a:ext cx="11704320" cy="64369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6324600" y="93599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47700" y="152400"/>
            <a:ext cx="117094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47700" y="2628900"/>
            <a:ext cx="11709400" cy="647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359900"/>
            <a:ext cx="342901" cy="406400"/>
          </a:xfrm>
          <a:prstGeom prst="rect">
            <a:avLst/>
          </a:prstGeom>
          <a:ln w="12700">
            <a:miter lim="400000"/>
          </a:ln>
        </p:spPr>
        <p:txBody>
          <a:bodyPr wrap="none" lIns="50800" tIns="50800" rIns="50800" bIns="50800">
            <a:spAutoFit/>
          </a:bodyPr>
          <a:lstStyle>
            <a:lvl1pPr algn="ctr">
              <a:defRPr sz="1800">
                <a:solidFill>
                  <a:srgbClr val="FFFFFF"/>
                </a:solidFill>
                <a:latin typeface="Palatino"/>
                <a:ea typeface="Palatino"/>
                <a:cs typeface="Palatino"/>
                <a:sym typeface="Palatino"/>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1pPr>
      <a:lvl2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2pPr>
      <a:lvl3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3pPr>
      <a:lvl4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4pPr>
      <a:lvl5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5pPr>
      <a:lvl6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6pPr>
      <a:lvl7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7pPr>
      <a:lvl8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8pPr>
      <a:lvl9pPr marL="0" marR="0" indent="0" algn="l" defTabSz="914400" rtl="0" latinLnBrk="0">
        <a:lnSpc>
          <a:spcPct val="100000"/>
        </a:lnSpc>
        <a:spcBef>
          <a:spcPts val="0"/>
        </a:spcBef>
        <a:spcAft>
          <a:spcPts val="0"/>
        </a:spcAft>
        <a:buClrTx/>
        <a:buSzTx/>
        <a:buFontTx/>
        <a:buNone/>
        <a:tabLst/>
        <a:defRPr b="0" baseline="0" cap="none" i="0" spc="0" strike="noStrike" sz="7000" u="none">
          <a:ln>
            <a:noFill/>
          </a:ln>
          <a:solidFill>
            <a:srgbClr val="FFFFFF"/>
          </a:solidFill>
          <a:uFillTx/>
          <a:latin typeface="Palatino"/>
          <a:ea typeface="Palatino"/>
          <a:cs typeface="Palatino"/>
          <a:sym typeface="Palatino"/>
        </a:defRPr>
      </a:lvl9pPr>
    </p:titleStyle>
    <p:bodyStyle>
      <a:lvl1pPr marL="4572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1pPr>
      <a:lvl2pPr marL="914400" marR="0" indent="-274319"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2pPr>
      <a:lvl3pPr marL="1371600" marR="0" indent="-274319"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3pPr>
      <a:lvl4pPr marL="1828800" marR="0" indent="-274319"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4pPr>
      <a:lvl5pPr marL="22860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5pPr>
      <a:lvl6pPr marL="27432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6pPr>
      <a:lvl7pPr marL="32004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7pPr>
      <a:lvl8pPr marL="36576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8pPr>
      <a:lvl9pPr marL="4114800" marR="0" indent="-274320" algn="l" defTabSz="914400" rtl="0" latinLnBrk="0">
        <a:lnSpc>
          <a:spcPct val="100000"/>
        </a:lnSpc>
        <a:spcBef>
          <a:spcPts val="4200"/>
        </a:spcBef>
        <a:spcAft>
          <a:spcPts val="0"/>
        </a:spcAft>
        <a:buClr>
          <a:srgbClr val="546056"/>
        </a:buClr>
        <a:buSzPts val="4300"/>
        <a:buFont typeface="Palatino"/>
        <a:buChar char="•"/>
        <a:tabLst/>
        <a:defRPr b="0" baseline="0" cap="none" i="0" spc="0" strike="noStrike" sz="4300" u="none">
          <a:ln>
            <a:noFill/>
          </a:ln>
          <a:solidFill>
            <a:srgbClr val="546056"/>
          </a:solidFill>
          <a:uFillTx/>
          <a:latin typeface="Palatino"/>
          <a:ea typeface="Palatino"/>
          <a:cs typeface="Palatino"/>
          <a:sym typeface="Palatino"/>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41.png"/><Relationship Id="rId4" Type="http://schemas.openxmlformats.org/officeDocument/2006/relationships/image" Target="../media/image42.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3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 Id="rId3" Type="http://schemas.openxmlformats.org/officeDocument/2006/relationships/image" Target="../media/image30.png"/><Relationship Id="rId4" Type="http://schemas.openxmlformats.org/officeDocument/2006/relationships/image" Target="../media/image1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 Id="rId3" Type="http://schemas.openxmlformats.org/officeDocument/2006/relationships/image" Target="../media/image1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 Id="rId3" Type="http://schemas.openxmlformats.org/officeDocument/2006/relationships/image" Target="../media/image19.png"/><Relationship Id="rId4" Type="http://schemas.openxmlformats.org/officeDocument/2006/relationships/image" Target="../media/image3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6.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 Id="rId3" Type="http://schemas.openxmlformats.org/officeDocument/2006/relationships/image" Target="../media/image39.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 Id="rId3" Type="http://schemas.openxmlformats.org/officeDocument/2006/relationships/image" Target="../media/image19.png"/><Relationship Id="rId4" Type="http://schemas.openxmlformats.org/officeDocument/2006/relationships/image" Target="../media/image1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 Id="rId3" Type="http://schemas.openxmlformats.org/officeDocument/2006/relationships/image" Target="../media/image19.png"/><Relationship Id="rId4" Type="http://schemas.openxmlformats.org/officeDocument/2006/relationships/image" Target="../media/image1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Google Shape;79;p17" descr="Google Shape;79;p17"/>
          <p:cNvPicPr>
            <a:picLocks noChangeAspect="1"/>
          </p:cNvPicPr>
          <p:nvPr>
            <p:ph type="pic" idx="13"/>
          </p:nvPr>
        </p:nvPicPr>
        <p:blipFill>
          <a:blip r:embed="rId2">
            <a:extLst/>
          </a:blip>
          <a:stretch>
            <a:fillRect/>
          </a:stretch>
        </p:blipFill>
        <p:spPr>
          <a:xfrm>
            <a:off x="4445000" y="342900"/>
            <a:ext cx="4114800" cy="6070600"/>
          </a:xfrm>
          <a:prstGeom prst="rect">
            <a:avLst/>
          </a:prstGeom>
        </p:spPr>
      </p:pic>
      <p:pic>
        <p:nvPicPr>
          <p:cNvPr id="149" name="Google Shape;80;p17" descr="Google Shape;80;p17"/>
          <p:cNvPicPr>
            <a:picLocks noChangeAspect="1"/>
          </p:cNvPicPr>
          <p:nvPr>
            <p:ph type="pic" idx="14"/>
          </p:nvPr>
        </p:nvPicPr>
        <p:blipFill>
          <a:blip r:embed="rId3">
            <a:extLst/>
          </a:blip>
          <a:stretch>
            <a:fillRect/>
          </a:stretch>
        </p:blipFill>
        <p:spPr>
          <a:xfrm>
            <a:off x="8547100" y="342900"/>
            <a:ext cx="4114802" cy="6070600"/>
          </a:xfrm>
          <a:prstGeom prst="rect">
            <a:avLst/>
          </a:prstGeom>
        </p:spPr>
      </p:pic>
      <p:pic>
        <p:nvPicPr>
          <p:cNvPr id="150" name="Google Shape;81;p17" descr="Google Shape;81;p17"/>
          <p:cNvPicPr>
            <a:picLocks noChangeAspect="1"/>
          </p:cNvPicPr>
          <p:nvPr>
            <p:ph type="pic" idx="15"/>
          </p:nvPr>
        </p:nvPicPr>
        <p:blipFill>
          <a:blip r:embed="rId4">
            <a:extLst/>
          </a:blip>
          <a:stretch>
            <a:fillRect/>
          </a:stretch>
        </p:blipFill>
        <p:spPr>
          <a:xfrm>
            <a:off x="342900" y="342900"/>
            <a:ext cx="4114800" cy="6070600"/>
          </a:xfrm>
          <a:prstGeom prst="rect">
            <a:avLst/>
          </a:prstGeom>
        </p:spPr>
      </p:pic>
      <p:sp>
        <p:nvSpPr>
          <p:cNvPr id="151" name="Google Shape;82;p17"/>
          <p:cNvSpPr txBox="1"/>
          <p:nvPr>
            <p:ph type="ctrTitle"/>
          </p:nvPr>
        </p:nvSpPr>
        <p:spPr>
          <a:xfrm>
            <a:off x="647699" y="7115699"/>
            <a:ext cx="11709302" cy="1636801"/>
          </a:xfrm>
          <a:prstGeom prst="rect">
            <a:avLst/>
          </a:prstGeom>
        </p:spPr>
        <p:txBody>
          <a:bodyPr/>
          <a:lstStyle/>
          <a:p>
            <a:pPr defTabSz="365760">
              <a:defRPr sz="2520"/>
            </a:pPr>
            <a:br/>
            <a:br/>
            <a:r>
              <a:rPr sz="2800"/>
              <a:t>Integrative Nursing and You</a:t>
            </a:r>
            <a:br>
              <a:rPr sz="2800"/>
            </a:br>
            <a:r>
              <a:rPr sz="1680"/>
              <a:t>Cultivating Wellbeing and Joy in Your Practice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Google Shape;138;p26"/>
          <p:cNvSpPr txBox="1"/>
          <p:nvPr>
            <p:ph type="title"/>
          </p:nvPr>
        </p:nvSpPr>
        <p:spPr>
          <a:xfrm>
            <a:off x="647700" y="3002450"/>
            <a:ext cx="5600700" cy="1971001"/>
          </a:xfrm>
          <a:prstGeom prst="rect">
            <a:avLst/>
          </a:prstGeom>
        </p:spPr>
        <p:txBody>
          <a:bodyPr/>
          <a:lstStyle>
            <a:lvl1pPr>
              <a:defRPr sz="4200"/>
            </a:lvl1pPr>
          </a:lstStyle>
          <a:p>
            <a:pPr/>
            <a:r>
              <a:t>You, the nurse, are part of the environment</a:t>
            </a:r>
          </a:p>
        </p:txBody>
      </p:sp>
      <p:sp>
        <p:nvSpPr>
          <p:cNvPr id="181" name="Google Shape;139;p26"/>
          <p:cNvSpPr txBox="1"/>
          <p:nvPr>
            <p:ph type="body" sz="quarter" idx="1"/>
          </p:nvPr>
        </p:nvSpPr>
        <p:spPr>
          <a:prstGeom prst="rect">
            <a:avLst/>
          </a:prstGeom>
        </p:spPr>
        <p:txBody>
          <a:bodyPr/>
          <a:lstStyle/>
          <a:p>
            <a:pPr marL="0"/>
            <a:r>
              <a:t>ATTITUDES</a:t>
            </a:r>
          </a:p>
          <a:p>
            <a:pPr marL="0"/>
            <a:r>
              <a:t>ACTIONS</a:t>
            </a:r>
          </a:p>
          <a:p>
            <a:pPr marL="0"/>
            <a:r>
              <a:t>BODY  LANGUAGE</a:t>
            </a:r>
          </a:p>
        </p:txBody>
      </p:sp>
      <p:pic>
        <p:nvPicPr>
          <p:cNvPr id="182" name="Google Shape;140;p26" descr="Google Shape;140;p26"/>
          <p:cNvPicPr>
            <a:picLocks noChangeAspect="1"/>
          </p:cNvPicPr>
          <p:nvPr/>
        </p:nvPicPr>
        <p:blipFill>
          <a:blip r:embed="rId2">
            <a:extLst/>
          </a:blip>
          <a:stretch>
            <a:fillRect/>
          </a:stretch>
        </p:blipFill>
        <p:spPr>
          <a:xfrm>
            <a:off x="6515100" y="2927350"/>
            <a:ext cx="5842000" cy="3505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Google Shape;763;p115" descr="Google Shape;763;p115"/>
          <p:cNvPicPr>
            <a:picLocks noChangeAspect="1"/>
          </p:cNvPicPr>
          <p:nvPr/>
        </p:nvPicPr>
        <p:blipFill>
          <a:blip r:embed="rId2">
            <a:extLst/>
          </a:blip>
          <a:stretch>
            <a:fillRect/>
          </a:stretch>
        </p:blipFill>
        <p:spPr>
          <a:xfrm>
            <a:off x="12112979" y="9109003"/>
            <a:ext cx="252873" cy="144499"/>
          </a:xfrm>
          <a:prstGeom prst="rect">
            <a:avLst/>
          </a:prstGeom>
          <a:ln w="12700">
            <a:miter lim="400000"/>
          </a:ln>
        </p:spPr>
      </p:pic>
      <p:pic>
        <p:nvPicPr>
          <p:cNvPr id="521" name="Google Shape;764;p115" descr="Google Shape;764;p115"/>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22" name="Google Shape;765;p115"/>
          <p:cNvSpPr txBox="1"/>
          <p:nvPr>
            <p:ph type="sldNum" sz="quarter" idx="4294967295"/>
          </p:nvPr>
        </p:nvSpPr>
        <p:spPr>
          <a:xfrm>
            <a:off x="803909" y="8994986"/>
            <a:ext cx="342901" cy="285627"/>
          </a:xfrm>
          <a:prstGeom prst="rect">
            <a:avLst/>
          </a:prstGeom>
          <a:extLst>
            <a:ext uri="{C572A759-6A51-4108-AA02-DFA0A04FC94B}">
              <ma14:wrappingTextBoxFlag xmlns:ma14="http://schemas.microsoft.com/office/mac/drawingml/2011/main" val="1"/>
            </a:ext>
          </a:extLst>
        </p:spPr>
        <p:txBody>
          <a:bodyPr/>
          <a:lstStyle>
            <a:lvl1pPr>
              <a:defRPr sz="1200">
                <a:solidFill>
                  <a:srgbClr val="262626"/>
                </a:solidFill>
                <a:latin typeface="Times New Roman"/>
                <a:ea typeface="Times New Roman"/>
                <a:cs typeface="Times New Roman"/>
                <a:sym typeface="Times New Roman"/>
              </a:defRPr>
            </a:lvl1pPr>
          </a:lstStyle>
          <a:p>
            <a:pPr/>
            <a:fld id="{86CB4B4D-7CA3-9044-876B-883B54F8677D}" type="slidenum"/>
          </a:p>
        </p:txBody>
      </p:sp>
      <p:sp>
        <p:nvSpPr>
          <p:cNvPr id="523" name="Google Shape;767;p115"/>
          <p:cNvSpPr txBox="1"/>
          <p:nvPr/>
        </p:nvSpPr>
        <p:spPr>
          <a:xfrm>
            <a:off x="650249" y="4142299"/>
            <a:ext cx="11379301" cy="508009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900">
                <a:solidFill>
                  <a:srgbClr val="404040"/>
                </a:solidFill>
                <a:latin typeface="Times New Roman"/>
                <a:ea typeface="Times New Roman"/>
                <a:cs typeface="Times New Roman"/>
                <a:sym typeface="Times New Roman"/>
              </a:defRPr>
            </a:pPr>
          </a:p>
          <a:p>
            <a:pPr marL="285750" indent="-299593">
              <a:spcBef>
                <a:spcPts val="700"/>
              </a:spcBef>
              <a:buClr>
                <a:schemeClr val="accent4"/>
              </a:buClr>
              <a:buSzPts val="4200"/>
              <a:buFont typeface="Palatino"/>
              <a:buChar char="•"/>
              <a:defRPr sz="4200">
                <a:latin typeface="Palatino"/>
                <a:ea typeface="Palatino"/>
                <a:cs typeface="Palatino"/>
                <a:sym typeface="Palatino"/>
              </a:defRPr>
            </a:pPr>
            <a:r>
              <a:t> Long term belief – best teams were formed by the best people.</a:t>
            </a:r>
            <a:endParaRPr sz="2800">
              <a:solidFill>
                <a:srgbClr val="404040"/>
              </a:solidFill>
              <a:latin typeface="Times New Roman"/>
              <a:ea typeface="Times New Roman"/>
              <a:cs typeface="Times New Roman"/>
              <a:sym typeface="Times New Roman"/>
            </a:endParaR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p:txBody>
      </p:sp>
      <p:sp>
        <p:nvSpPr>
          <p:cNvPr id="524" name="Google Shape;768;p115"/>
          <p:cNvSpPr txBox="1"/>
          <p:nvPr>
            <p:ph type="title"/>
          </p:nvPr>
        </p:nvSpPr>
        <p:spPr>
          <a:xfrm>
            <a:off x="647699" y="152399"/>
            <a:ext cx="11709302" cy="2031902"/>
          </a:xfrm>
          <a:prstGeom prst="rect">
            <a:avLst/>
          </a:prstGeom>
        </p:spPr>
        <p:txBody>
          <a:bodyPr/>
          <a:lstStyle>
            <a:lvl1pPr defTabSz="749808">
              <a:defRPr sz="5740"/>
            </a:lvl1pPr>
          </a:lstStyle>
          <a:p>
            <a:pPr/>
            <a:r>
              <a:t>Google’s Quest for the “Holy Grail” Project Aristotle</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6" name="Google Shape;773;p116" descr="Google Shape;773;p116"/>
          <p:cNvPicPr>
            <a:picLocks noChangeAspect="1"/>
          </p:cNvPicPr>
          <p:nvPr/>
        </p:nvPicPr>
        <p:blipFill>
          <a:blip r:embed="rId2">
            <a:extLst/>
          </a:blip>
          <a:stretch>
            <a:fillRect/>
          </a:stretch>
        </p:blipFill>
        <p:spPr>
          <a:xfrm>
            <a:off x="12112979" y="9109003"/>
            <a:ext cx="252873" cy="144499"/>
          </a:xfrm>
          <a:prstGeom prst="rect">
            <a:avLst/>
          </a:prstGeom>
          <a:ln w="12700">
            <a:miter lim="400000"/>
          </a:ln>
        </p:spPr>
      </p:pic>
      <p:pic>
        <p:nvPicPr>
          <p:cNvPr id="527" name="Google Shape;774;p116" descr="Google Shape;774;p116"/>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28" name="Google Shape;776;p116"/>
          <p:cNvSpPr txBox="1"/>
          <p:nvPr/>
        </p:nvSpPr>
        <p:spPr>
          <a:xfrm>
            <a:off x="650249" y="3546952"/>
            <a:ext cx="11379301" cy="592324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285750" indent="-299593">
              <a:lnSpc>
                <a:spcPct val="120000"/>
              </a:lnSpc>
              <a:buClr>
                <a:schemeClr val="accent4"/>
              </a:buClr>
              <a:buSzPts val="4200"/>
              <a:buFont typeface="Palatino"/>
              <a:buChar char="•"/>
              <a:defRPr sz="4200">
                <a:latin typeface="Palatino"/>
                <a:ea typeface="Palatino"/>
                <a:cs typeface="Palatino"/>
                <a:sym typeface="Palatino"/>
              </a:defRPr>
            </a:pPr>
            <a:r>
              <a:t> Statisticians, organizational psychologists, sociologists, engineers</a:t>
            </a:r>
          </a:p>
          <a:p>
            <a:pPr marL="285750" indent="-299593">
              <a:lnSpc>
                <a:spcPct val="120000"/>
              </a:lnSpc>
              <a:buClr>
                <a:schemeClr val="accent4"/>
              </a:buClr>
              <a:buSzPts val="4200"/>
              <a:buFont typeface="Palatino"/>
              <a:buChar char="•"/>
              <a:defRPr sz="4200">
                <a:latin typeface="Palatino"/>
                <a:ea typeface="Palatino"/>
                <a:cs typeface="Palatino"/>
                <a:sym typeface="Palatino"/>
              </a:defRPr>
            </a:pPr>
            <a:r>
              <a:t> Personality types (outgoing, shy), socializing outside of work, educational background, gender balance, manager type, hierarchical/non-hierarchical structure</a:t>
            </a:r>
          </a:p>
        </p:txBody>
      </p:sp>
      <p:sp>
        <p:nvSpPr>
          <p:cNvPr id="529" name="Google Shape;777;p116"/>
          <p:cNvSpPr txBox="1"/>
          <p:nvPr>
            <p:ph type="title"/>
          </p:nvPr>
        </p:nvSpPr>
        <p:spPr>
          <a:xfrm>
            <a:off x="647699" y="152399"/>
            <a:ext cx="11709302" cy="2031902"/>
          </a:xfrm>
          <a:prstGeom prst="rect">
            <a:avLst/>
          </a:prstGeom>
        </p:spPr>
        <p:txBody>
          <a:bodyPr/>
          <a:lstStyle/>
          <a:p>
            <a:pPr/>
            <a:r>
              <a:t>Project Aristotle</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Google Shape;782;p117" descr="Google Shape;782;p117"/>
          <p:cNvPicPr>
            <a:picLocks noChangeAspect="1"/>
          </p:cNvPicPr>
          <p:nvPr/>
        </p:nvPicPr>
        <p:blipFill>
          <a:blip r:embed="rId2">
            <a:extLst/>
          </a:blip>
          <a:stretch>
            <a:fillRect/>
          </a:stretch>
        </p:blipFill>
        <p:spPr>
          <a:xfrm>
            <a:off x="12112979" y="9109003"/>
            <a:ext cx="252873" cy="144499"/>
          </a:xfrm>
          <a:prstGeom prst="rect">
            <a:avLst/>
          </a:prstGeom>
          <a:ln w="12700">
            <a:miter lim="400000"/>
          </a:ln>
        </p:spPr>
      </p:pic>
      <p:pic>
        <p:nvPicPr>
          <p:cNvPr id="532" name="Google Shape;783;p117" descr="Google Shape;783;p117"/>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33" name="Google Shape;785;p117"/>
          <p:cNvSpPr txBox="1"/>
          <p:nvPr/>
        </p:nvSpPr>
        <p:spPr>
          <a:xfrm>
            <a:off x="650240" y="3267046"/>
            <a:ext cx="11379301" cy="626119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900">
                <a:solidFill>
                  <a:srgbClr val="404040"/>
                </a:solidFill>
                <a:latin typeface="Times New Roman"/>
                <a:ea typeface="Times New Roman"/>
                <a:cs typeface="Times New Roman"/>
                <a:sym typeface="Times New Roman"/>
              </a:defRPr>
            </a:pPr>
          </a:p>
          <a:p>
            <a:pPr marL="285750" indent="-299593">
              <a:lnSpc>
                <a:spcPct val="120000"/>
              </a:lnSpc>
              <a:spcBef>
                <a:spcPts val="700"/>
              </a:spcBef>
              <a:buClr>
                <a:schemeClr val="accent4"/>
              </a:buClr>
              <a:buSzPts val="4200"/>
              <a:buFont typeface="Palatino"/>
              <a:buChar char="•"/>
              <a:defRPr sz="4200">
                <a:latin typeface="Palatino"/>
                <a:ea typeface="Palatino"/>
                <a:cs typeface="Palatino"/>
                <a:sym typeface="Palatino"/>
              </a:defRPr>
            </a:pPr>
            <a:r>
              <a:t> Most productive employees build larger networks by rotating dining companions.</a:t>
            </a:r>
          </a:p>
          <a:p>
            <a:pPr marL="285750" indent="-299593">
              <a:lnSpc>
                <a:spcPct val="120000"/>
              </a:lnSpc>
              <a:spcBef>
                <a:spcPts val="700"/>
              </a:spcBef>
              <a:buClr>
                <a:schemeClr val="accent4"/>
              </a:buClr>
              <a:buSzPts val="4200"/>
              <a:buFont typeface="Palatino"/>
              <a:buChar char="•"/>
              <a:defRPr sz="4200">
                <a:latin typeface="Palatino"/>
                <a:ea typeface="Palatino"/>
                <a:cs typeface="Palatino"/>
                <a:sym typeface="Palatino"/>
              </a:defRPr>
            </a:pPr>
            <a:r>
              <a:t> Best managers share traits of good communication and avoidance of micro-managing.</a:t>
            </a:r>
            <a:endParaRPr sz="2800">
              <a:solidFill>
                <a:srgbClr val="404040"/>
              </a:solidFill>
              <a:latin typeface="Times New Roman"/>
              <a:ea typeface="Times New Roman"/>
              <a:cs typeface="Times New Roman"/>
              <a:sym typeface="Times New Roman"/>
            </a:endParaRPr>
          </a:p>
          <a:p>
            <a:pPr marL="105155" indent="75438" algn="ctr">
              <a:spcBef>
                <a:spcPts val="1400"/>
              </a:spcBef>
              <a:defRPr sz="2800">
                <a:solidFill>
                  <a:srgbClr val="404040"/>
                </a:solidFill>
                <a:latin typeface="Times New Roman"/>
                <a:ea typeface="Times New Roman"/>
                <a:cs typeface="Times New Roman"/>
                <a:sym typeface="Times New Roman"/>
              </a:defRPr>
            </a:pPr>
          </a:p>
        </p:txBody>
      </p:sp>
      <p:sp>
        <p:nvSpPr>
          <p:cNvPr id="534" name="Google Shape;786;p117"/>
          <p:cNvSpPr txBox="1"/>
          <p:nvPr>
            <p:ph type="title"/>
          </p:nvPr>
        </p:nvSpPr>
        <p:spPr>
          <a:xfrm>
            <a:off x="647699" y="152399"/>
            <a:ext cx="11709302" cy="2031902"/>
          </a:xfrm>
          <a:prstGeom prst="rect">
            <a:avLst/>
          </a:prstGeom>
        </p:spPr>
        <p:txBody>
          <a:bodyPr/>
          <a:lstStyle>
            <a:lvl1pPr defTabSz="749808">
              <a:defRPr sz="5740"/>
            </a:lvl1pPr>
          </a:lstStyle>
          <a:p>
            <a:pPr/>
            <a:r>
              <a:t>Google’s Quest for the “Holy Grail” Project Aristotle</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Google Shape;791;p118"/>
          <p:cNvSpPr txBox="1"/>
          <p:nvPr>
            <p:ph type="title"/>
          </p:nvPr>
        </p:nvSpPr>
        <p:spPr>
          <a:xfrm>
            <a:off x="647699" y="3390900"/>
            <a:ext cx="11709302" cy="2959200"/>
          </a:xfrm>
          <a:prstGeom prst="rect">
            <a:avLst/>
          </a:prstGeom>
        </p:spPr>
        <p:txBody>
          <a:bodyPr/>
          <a:lstStyle/>
          <a:p>
            <a:pPr defTabSz="731520">
              <a:defRPr sz="5600"/>
            </a:pPr>
            <a:r>
              <a:t>What Mattered The Most?</a:t>
            </a:r>
          </a:p>
          <a:p>
            <a:pPr defTabSz="731520">
              <a:defRPr sz="5600"/>
            </a:pPr>
          </a:p>
          <a:p>
            <a:pPr defTabSz="731520">
              <a:defRPr i="1" sz="5600"/>
            </a:pPr>
            <a:r>
              <a:t>KINDNESS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Google Shape;244;p43"/>
          <p:cNvSpPr txBox="1"/>
          <p:nvPr>
            <p:ph type="title"/>
          </p:nvPr>
        </p:nvSpPr>
        <p:spPr>
          <a:prstGeom prst="rect">
            <a:avLst/>
          </a:prstGeom>
        </p:spPr>
        <p:txBody>
          <a:bodyPr/>
          <a:lstStyle/>
          <a:p>
            <a:pPr/>
            <a:r>
              <a:t>Wellbeing Leader Behaviors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0" name="Google Shape;803;p120" descr="Google Shape;803;p120"/>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41" name="Google Shape;804;p120" descr="Google Shape;804;p120"/>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42" name="Google Shape;806;p120"/>
          <p:cNvSpPr txBox="1"/>
          <p:nvPr/>
        </p:nvSpPr>
        <p:spPr>
          <a:xfrm>
            <a:off x="650239" y="2817707"/>
            <a:ext cx="11462740" cy="560562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3900">
                <a:solidFill>
                  <a:srgbClr val="7B8B7C"/>
                </a:solidFill>
                <a:latin typeface="Times New Roman"/>
                <a:ea typeface="Times New Roman"/>
                <a:cs typeface="Times New Roman"/>
                <a:sym typeface="Times New Roman"/>
              </a:defRPr>
            </a:pPr>
          </a:p>
          <a:p>
            <a:pPr algn="ctr">
              <a:spcBef>
                <a:spcPts val="1400"/>
              </a:spcBef>
              <a:defRPr sz="4200">
                <a:latin typeface="Palatino"/>
                <a:ea typeface="Palatino"/>
                <a:cs typeface="Palatino"/>
                <a:sym typeface="Palatino"/>
              </a:defRPr>
            </a:pPr>
            <a:r>
              <a:t>Understand the value of their own wellbeing, the wellbeing of others and the impact this has on the organization.</a:t>
            </a:r>
          </a:p>
          <a:p>
            <a:pPr algn="ctr">
              <a:lnSpc>
                <a:spcPct val="110000"/>
              </a:lnSpc>
              <a:defRPr i="1" sz="3200">
                <a:solidFill>
                  <a:schemeClr val="accent4"/>
                </a:solidFill>
              </a:defRPr>
            </a:pPr>
          </a:p>
          <a:p>
            <a:pPr algn="ctr">
              <a:lnSpc>
                <a:spcPct val="110000"/>
              </a:lnSpc>
              <a:defRPr i="1" sz="3200">
                <a:solidFill>
                  <a:schemeClr val="accent4"/>
                </a:solidFill>
              </a:defRPr>
            </a:pPr>
            <a:r>
              <a:t>~</a:t>
            </a:r>
            <a:endParaRPr sz="3900">
              <a:solidFill>
                <a:srgbClr val="7B8B7C"/>
              </a:solidFill>
              <a:latin typeface="Times New Roman"/>
              <a:ea typeface="Times New Roman"/>
              <a:cs typeface="Times New Roman"/>
              <a:sym typeface="Times New Roman"/>
            </a:endParaRPr>
          </a:p>
          <a:p>
            <a:pPr lvl="1" indent="228600" algn="ctr">
              <a:spcBef>
                <a:spcPts val="1400"/>
              </a:spcBef>
              <a:defRPr sz="4200">
                <a:latin typeface="Palatino"/>
                <a:ea typeface="Palatino"/>
                <a:cs typeface="Palatino"/>
                <a:sym typeface="Palatino"/>
              </a:defRPr>
            </a:pPr>
            <a:r>
              <a:t>Clinical, Business and Personal Case for  	Wellbeing</a:t>
            </a:r>
          </a:p>
        </p:txBody>
      </p:sp>
      <p:sp>
        <p:nvSpPr>
          <p:cNvPr id="543" name="Google Shape;807;p120"/>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Google Shape;813;p121" descr="Google Shape;813;p121"/>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46" name="Google Shape;814;p121" descr="Google Shape;814;p121"/>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47" name="Google Shape;816;p121"/>
          <p:cNvSpPr txBox="1"/>
          <p:nvPr/>
        </p:nvSpPr>
        <p:spPr>
          <a:xfrm>
            <a:off x="650249" y="3661477"/>
            <a:ext cx="11462702" cy="426729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4200">
                <a:latin typeface="Palatino"/>
                <a:ea typeface="Palatino"/>
                <a:cs typeface="Palatino"/>
                <a:sym typeface="Palatino"/>
              </a:defRPr>
            </a:pPr>
          </a:p>
          <a:p>
            <a:pPr algn="ctr">
              <a:spcBef>
                <a:spcPts val="1400"/>
              </a:spcBef>
              <a:defRPr sz="4200">
                <a:latin typeface="Palatino"/>
                <a:ea typeface="Palatino"/>
                <a:cs typeface="Palatino"/>
                <a:sym typeface="Palatino"/>
              </a:defRPr>
            </a:pPr>
            <a:r>
              <a:t>Develop and maintain wellbeing practices and leadership skills in the face of complexity and challenge. </a:t>
            </a:r>
            <a:endParaRPr sz="2800">
              <a:solidFill>
                <a:srgbClr val="7B8B7C"/>
              </a:solidFill>
              <a:latin typeface="Times New Roman"/>
              <a:ea typeface="Times New Roman"/>
              <a:cs typeface="Times New Roman"/>
              <a:sym typeface="Times New Roman"/>
            </a:endParaRPr>
          </a:p>
          <a:p>
            <a:pPr marL="144519" indent="36075" algn="ctr">
              <a:spcBef>
                <a:spcPts val="1400"/>
              </a:spcBef>
              <a:defRPr sz="2800">
                <a:solidFill>
                  <a:srgbClr val="7B8B7C"/>
                </a:solidFill>
                <a:latin typeface="Times New Roman"/>
                <a:ea typeface="Times New Roman"/>
                <a:cs typeface="Times New Roman"/>
                <a:sym typeface="Times New Roman"/>
              </a:defRPr>
            </a:pPr>
          </a:p>
        </p:txBody>
      </p:sp>
      <p:sp>
        <p:nvSpPr>
          <p:cNvPr id="548" name="Google Shape;817;p121"/>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Google Shape;823;p122" descr="Google Shape;823;p122"/>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51" name="Google Shape;824;p122" descr="Google Shape;824;p122"/>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52" name="Google Shape;826;p122"/>
          <p:cNvSpPr txBox="1"/>
          <p:nvPr/>
        </p:nvSpPr>
        <p:spPr>
          <a:xfrm>
            <a:off x="650239" y="2665307"/>
            <a:ext cx="11462702" cy="775979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3900">
                <a:solidFill>
                  <a:srgbClr val="7B8B7C"/>
                </a:solidFill>
                <a:latin typeface="Times New Roman"/>
                <a:ea typeface="Times New Roman"/>
                <a:cs typeface="Times New Roman"/>
                <a:sym typeface="Times New Roman"/>
              </a:defRPr>
            </a:pPr>
          </a:p>
          <a:p>
            <a:pPr algn="ctr">
              <a:spcBef>
                <a:spcPts val="1400"/>
              </a:spcBef>
              <a:defRPr sz="4200">
                <a:latin typeface="Palatino"/>
                <a:ea typeface="Palatino"/>
                <a:cs typeface="Palatino"/>
                <a:sym typeface="Palatino"/>
              </a:defRPr>
            </a:pPr>
            <a:r>
              <a:t>Recognize and work with patterns at a whole person and whole systems level.</a:t>
            </a:r>
          </a:p>
          <a:p>
            <a:pPr algn="ctr">
              <a:spcBef>
                <a:spcPts val="1400"/>
              </a:spcBef>
              <a:defRPr sz="3900">
                <a:solidFill>
                  <a:srgbClr val="7B8B7C"/>
                </a:solidFill>
                <a:latin typeface="Times New Roman"/>
                <a:ea typeface="Times New Roman"/>
                <a:cs typeface="Times New Roman"/>
                <a:sym typeface="Times New Roman"/>
              </a:defRPr>
            </a:pPr>
          </a:p>
          <a:p>
            <a:pPr algn="ctr">
              <a:spcBef>
                <a:spcPts val="1400"/>
              </a:spcBef>
              <a:defRPr sz="4200">
                <a:solidFill>
                  <a:schemeClr val="accent4"/>
                </a:solidFill>
              </a:defRPr>
            </a:pPr>
            <a:r>
              <a:t>~</a:t>
            </a:r>
          </a:p>
          <a:p>
            <a:pPr algn="ctr">
              <a:spcBef>
                <a:spcPts val="1400"/>
              </a:spcBef>
              <a:defRPr sz="3900">
                <a:solidFill>
                  <a:srgbClr val="7B8B7C"/>
                </a:solidFill>
                <a:latin typeface="Times New Roman"/>
                <a:ea typeface="Times New Roman"/>
                <a:cs typeface="Times New Roman"/>
                <a:sym typeface="Times New Roman"/>
              </a:defRPr>
            </a:pPr>
          </a:p>
          <a:p>
            <a:pPr algn="ctr">
              <a:spcBef>
                <a:spcPts val="1400"/>
              </a:spcBef>
              <a:defRPr sz="4200">
                <a:latin typeface="Palatino"/>
                <a:ea typeface="Palatino"/>
                <a:cs typeface="Palatino"/>
                <a:sym typeface="Palatino"/>
              </a:defRPr>
            </a:pPr>
            <a:r>
              <a:t>Systems and Design Thinking</a:t>
            </a:r>
            <a:endParaRPr sz="2800">
              <a:solidFill>
                <a:srgbClr val="7B8B7C"/>
              </a:solidFill>
              <a:latin typeface="Times New Roman"/>
              <a:ea typeface="Times New Roman"/>
              <a:cs typeface="Times New Roman"/>
              <a:sym typeface="Times New Roman"/>
            </a:endParaR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p:txBody>
      </p:sp>
      <p:sp>
        <p:nvSpPr>
          <p:cNvPr id="553" name="Google Shape;827;p122"/>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5" name="Google Shape;833;p123" descr="Google Shape;833;p123"/>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56" name="Google Shape;834;p123" descr="Google Shape;834;p123"/>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57" name="Google Shape;835;p123"/>
          <p:cNvSpPr txBox="1"/>
          <p:nvPr>
            <p:ph type="sldNum" sz="quarter" idx="4294967295"/>
          </p:nvPr>
        </p:nvSpPr>
        <p:spPr>
          <a:xfrm>
            <a:off x="6267449" y="9359899"/>
            <a:ext cx="4572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558" name="Google Shape;837;p123"/>
          <p:cNvSpPr txBox="1"/>
          <p:nvPr/>
        </p:nvSpPr>
        <p:spPr>
          <a:xfrm>
            <a:off x="650249" y="4090328"/>
            <a:ext cx="11462702" cy="891549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3900">
                <a:solidFill>
                  <a:srgbClr val="7B8B7C"/>
                </a:solidFill>
                <a:latin typeface="Times New Roman"/>
                <a:ea typeface="Times New Roman"/>
                <a:cs typeface="Times New Roman"/>
                <a:sym typeface="Times New Roman"/>
              </a:defRPr>
            </a:pPr>
          </a:p>
          <a:p>
            <a:pPr algn="ctr">
              <a:spcBef>
                <a:spcPts val="1400"/>
              </a:spcBef>
              <a:defRPr sz="4200">
                <a:latin typeface="Palatino"/>
                <a:ea typeface="Palatino"/>
                <a:cs typeface="Palatino"/>
                <a:sym typeface="Palatino"/>
              </a:defRPr>
            </a:pPr>
            <a:r>
              <a:t>Evoke innovative thinking and allow answers to emerge from diverse perspectives. </a:t>
            </a:r>
          </a:p>
          <a:p>
            <a:pPr algn="ctr">
              <a:spcBef>
                <a:spcPts val="1400"/>
              </a:spcBef>
              <a:defRPr sz="3900">
                <a:solidFill>
                  <a:srgbClr val="7B8B7C"/>
                </a:solidFill>
                <a:latin typeface="Times New Roman"/>
                <a:ea typeface="Times New Roman"/>
                <a:cs typeface="Times New Roman"/>
                <a:sym typeface="Times New Roman"/>
              </a:defRPr>
            </a:pPr>
          </a:p>
          <a:p>
            <a:pPr algn="ctr">
              <a:spcBef>
                <a:spcPts val="1400"/>
              </a:spcBef>
              <a:defRPr sz="3900">
                <a:solidFill>
                  <a:srgbClr val="7B8B7C"/>
                </a:solidFill>
                <a:latin typeface="Times New Roman"/>
                <a:ea typeface="Times New Roman"/>
                <a:cs typeface="Times New Roman"/>
                <a:sym typeface="Times New Roman"/>
              </a:defRPr>
            </a:pPr>
            <a:r>
              <a:t>		</a:t>
            </a:r>
            <a:endParaRPr>
              <a:solidFill>
                <a:srgbClr val="000000"/>
              </a:solidFill>
            </a:endParaRPr>
          </a:p>
          <a:p>
            <a:pPr algn="ctr">
              <a:spcBef>
                <a:spcPts val="1400"/>
              </a:spcBef>
              <a:defRPr sz="3900">
                <a:solidFill>
                  <a:srgbClr val="7B8B7C"/>
                </a:solidFill>
                <a:latin typeface="Times New Roman"/>
                <a:ea typeface="Times New Roman"/>
                <a:cs typeface="Times New Roman"/>
                <a:sym typeface="Times New Roman"/>
              </a:defRPr>
            </a:pPr>
          </a:p>
          <a:p>
            <a:pPr lvl="1" indent="228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p:txBody>
      </p:sp>
      <p:sp>
        <p:nvSpPr>
          <p:cNvPr id="559" name="Google Shape;838;p123"/>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1" name="Google Shape;844;p124" descr="Google Shape;844;p124"/>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62" name="Google Shape;845;p124" descr="Google Shape;845;p124"/>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63" name="Google Shape;847;p124"/>
          <p:cNvSpPr txBox="1"/>
          <p:nvPr/>
        </p:nvSpPr>
        <p:spPr>
          <a:xfrm>
            <a:off x="650249" y="3500777"/>
            <a:ext cx="11462702" cy="36855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3900">
                <a:solidFill>
                  <a:srgbClr val="7B8B7C"/>
                </a:solidFill>
                <a:latin typeface="Times New Roman"/>
                <a:ea typeface="Times New Roman"/>
                <a:cs typeface="Times New Roman"/>
                <a:sym typeface="Times New Roman"/>
              </a:defRPr>
            </a:pPr>
          </a:p>
          <a:p>
            <a:pPr algn="ctr">
              <a:spcBef>
                <a:spcPts val="1400"/>
              </a:spcBef>
              <a:defRPr sz="4200">
                <a:latin typeface="Palatino"/>
                <a:ea typeface="Palatino"/>
                <a:cs typeface="Palatino"/>
                <a:sym typeface="Palatino"/>
              </a:defRPr>
            </a:pPr>
            <a:r>
              <a:t>Take adaptive action that transforms individuals, teams, the organization and larger community and leads to sustainable practices and results.</a:t>
            </a:r>
          </a:p>
        </p:txBody>
      </p:sp>
      <p:sp>
        <p:nvSpPr>
          <p:cNvPr id="564" name="Google Shape;848;p124"/>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Google Shape;145;p27" descr="Google Shape;145;p27"/>
          <p:cNvPicPr>
            <a:picLocks noChangeAspect="1"/>
          </p:cNvPicPr>
          <p:nvPr>
            <p:ph type="pic" idx="13"/>
          </p:nvPr>
        </p:nvPicPr>
        <p:blipFill>
          <a:blip r:embed="rId2">
            <a:extLst/>
          </a:blip>
          <a:stretch>
            <a:fillRect/>
          </a:stretch>
        </p:blipFill>
        <p:spPr>
          <a:prstGeom prst="rect">
            <a:avLst/>
          </a:prstGeom>
        </p:spPr>
      </p:pic>
      <p:sp>
        <p:nvSpPr>
          <p:cNvPr id="185" name="Google Shape;146;p27"/>
          <p:cNvSpPr txBox="1"/>
          <p:nvPr>
            <p:ph type="title"/>
          </p:nvPr>
        </p:nvSpPr>
        <p:spPr>
          <a:prstGeom prst="rect">
            <a:avLst/>
          </a:prstGeom>
        </p:spPr>
        <p:txBody>
          <a:bodyPr/>
          <a:lstStyle/>
          <a:p>
            <a:pPr/>
            <a:r>
              <a:t>Practices</a:t>
            </a:r>
          </a:p>
        </p:txBody>
      </p:sp>
      <p:sp>
        <p:nvSpPr>
          <p:cNvPr id="186" name="Google Shape;147;p27"/>
          <p:cNvSpPr txBox="1"/>
          <p:nvPr>
            <p:ph type="body" sz="half" idx="1"/>
          </p:nvPr>
        </p:nvSpPr>
        <p:spPr>
          <a:prstGeom prst="rect">
            <a:avLst/>
          </a:prstGeom>
        </p:spPr>
        <p:txBody>
          <a:bodyPr/>
          <a:lstStyle/>
          <a:p>
            <a:pPr marL="393700" indent="-558800">
              <a:spcBef>
                <a:spcPts val="0"/>
              </a:spcBef>
              <a:buClr>
                <a:schemeClr val="accent4"/>
              </a:buClr>
              <a:buSzPts val="4200"/>
              <a:defRPr sz="4200"/>
            </a:pPr>
            <a:r>
              <a:t>Centering</a:t>
            </a:r>
          </a:p>
          <a:p>
            <a:pPr marL="393700" indent="-558800">
              <a:buClr>
                <a:schemeClr val="accent4"/>
              </a:buClr>
              <a:buSzPts val="4200"/>
              <a:defRPr sz="4200"/>
            </a:pPr>
            <a:r>
              <a:t>Grounding</a:t>
            </a:r>
          </a:p>
          <a:p>
            <a:pPr marL="393700" indent="-558800">
              <a:buClr>
                <a:schemeClr val="accent4"/>
              </a:buClr>
              <a:buSzPts val="4200"/>
              <a:defRPr sz="4200"/>
            </a:pPr>
            <a:r>
              <a:t>Setting an intention</a:t>
            </a:r>
          </a:p>
          <a:p>
            <a:pPr marL="393700" indent="-558800">
              <a:buClr>
                <a:schemeClr val="accent4"/>
              </a:buClr>
              <a:buSzPts val="4200"/>
              <a:defRPr sz="4200"/>
            </a:pPr>
            <a:r>
              <a:t>Use hand washing and thresholds as reminders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6" name="Google Shape;854;p125" descr="Google Shape;854;p125"/>
          <p:cNvPicPr>
            <a:picLocks noChangeAspect="1"/>
          </p:cNvPicPr>
          <p:nvPr/>
        </p:nvPicPr>
        <p:blipFill>
          <a:blip r:embed="rId2">
            <a:extLst/>
          </a:blip>
          <a:stretch>
            <a:fillRect/>
          </a:stretch>
        </p:blipFill>
        <p:spPr>
          <a:xfrm>
            <a:off x="12112979" y="9109003"/>
            <a:ext cx="252872" cy="144499"/>
          </a:xfrm>
          <a:prstGeom prst="rect">
            <a:avLst/>
          </a:prstGeom>
          <a:ln w="12700">
            <a:miter lim="400000"/>
          </a:ln>
        </p:spPr>
      </p:pic>
      <p:pic>
        <p:nvPicPr>
          <p:cNvPr id="567" name="Google Shape;855;p125" descr="Google Shape;855;p125"/>
          <p:cNvPicPr>
            <a:picLocks noChangeAspect="1"/>
          </p:cNvPicPr>
          <p:nvPr/>
        </p:nvPicPr>
        <p:blipFill>
          <a:blip r:embed="rId3">
            <a:extLst/>
          </a:blip>
          <a:stretch>
            <a:fillRect/>
          </a:stretch>
        </p:blipFill>
        <p:spPr>
          <a:xfrm>
            <a:off x="9103359" y="9106748"/>
            <a:ext cx="2926080" cy="149014"/>
          </a:xfrm>
          <a:prstGeom prst="rect">
            <a:avLst/>
          </a:prstGeom>
          <a:ln w="12700">
            <a:miter lim="400000"/>
          </a:ln>
        </p:spPr>
      </p:pic>
      <p:sp>
        <p:nvSpPr>
          <p:cNvPr id="568" name="Google Shape;857;p125"/>
          <p:cNvSpPr txBox="1"/>
          <p:nvPr/>
        </p:nvSpPr>
        <p:spPr>
          <a:xfrm>
            <a:off x="650249" y="3956129"/>
            <a:ext cx="11462702" cy="530869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4200">
                <a:latin typeface="Palatino"/>
                <a:ea typeface="Palatino"/>
                <a:cs typeface="Palatino"/>
                <a:sym typeface="Palatino"/>
              </a:defRPr>
            </a:pPr>
          </a:p>
          <a:p>
            <a:pPr algn="ctr">
              <a:spcBef>
                <a:spcPts val="1400"/>
              </a:spcBef>
              <a:defRPr sz="4200">
                <a:latin typeface="Palatino"/>
                <a:ea typeface="Palatino"/>
                <a:cs typeface="Palatino"/>
                <a:sym typeface="Palatino"/>
              </a:defRPr>
            </a:pPr>
            <a:r>
              <a:t>Energize positive change by making wellbeing contagious!</a:t>
            </a:r>
            <a:endParaRPr sz="3900">
              <a:solidFill>
                <a:srgbClr val="7B8B7C"/>
              </a:solidFill>
              <a:latin typeface="Times New Roman"/>
              <a:ea typeface="Times New Roman"/>
              <a:cs typeface="Times New Roman"/>
              <a:sym typeface="Times New Roman"/>
            </a:endParaR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p:txBody>
      </p:sp>
      <p:sp>
        <p:nvSpPr>
          <p:cNvPr id="569" name="Google Shape;858;p125"/>
          <p:cNvSpPr txBox="1"/>
          <p:nvPr>
            <p:ph type="title"/>
          </p:nvPr>
        </p:nvSpPr>
        <p:spPr>
          <a:xfrm>
            <a:off x="647699" y="152399"/>
            <a:ext cx="11709302" cy="2031902"/>
          </a:xfrm>
          <a:prstGeom prst="rect">
            <a:avLst/>
          </a:prstGeom>
        </p:spPr>
        <p:txBody>
          <a:bodyPr/>
          <a:lstStyle/>
          <a:p>
            <a:pPr/>
            <a:r>
              <a:t>Wellbeing Leaders</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Google Shape;863;p126"/>
          <p:cNvSpPr txBox="1"/>
          <p:nvPr>
            <p:ph type="title"/>
          </p:nvPr>
        </p:nvSpPr>
        <p:spPr>
          <a:xfrm>
            <a:off x="800099" y="2541383"/>
            <a:ext cx="11709302" cy="4670702"/>
          </a:xfrm>
          <a:prstGeom prst="rect">
            <a:avLst/>
          </a:prstGeom>
        </p:spPr>
        <p:txBody>
          <a:bodyPr/>
          <a:lstStyle/>
          <a:p>
            <a:pPr algn="l" defTabSz="868680">
              <a:defRPr sz="3989"/>
            </a:pPr>
            <a:r>
              <a:t>Integrative nursing is a way of </a:t>
            </a:r>
            <a:r>
              <a:rPr i="1"/>
              <a:t>being-doing-knowing</a:t>
            </a:r>
            <a:r>
              <a:t> that advances the </a:t>
            </a:r>
            <a:r>
              <a:rPr i="1"/>
              <a:t>health and wellbeing </a:t>
            </a:r>
            <a:r>
              <a:t>of people, families and communities through </a:t>
            </a:r>
            <a:r>
              <a:rPr i="1"/>
              <a:t>caring and healing relationships</a:t>
            </a:r>
            <a:r>
              <a:t>. Integrative nurses use evidence to inform traditional and emerging interventions to support </a:t>
            </a:r>
            <a:r>
              <a:rPr i="1"/>
              <a:t>whole person and whole systems healing</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Google Shape;868;p127"/>
          <p:cNvSpPr txBox="1"/>
          <p:nvPr>
            <p:ph type="title"/>
          </p:nvPr>
        </p:nvSpPr>
        <p:spPr>
          <a:prstGeom prst="rect">
            <a:avLst/>
          </a:prstGeom>
        </p:spPr>
        <p:txBody>
          <a:bodyPr/>
          <a:lstStyle/>
          <a:p>
            <a:pPr/>
            <a:r>
              <a:t>Resources</a:t>
            </a:r>
          </a:p>
        </p:txBody>
      </p:sp>
      <p:sp>
        <p:nvSpPr>
          <p:cNvPr id="574" name="Google Shape;869;p127"/>
          <p:cNvSpPr txBox="1"/>
          <p:nvPr>
            <p:ph type="body" sz="half" idx="1"/>
          </p:nvPr>
        </p:nvSpPr>
        <p:spPr>
          <a:prstGeom prst="rect">
            <a:avLst/>
          </a:prstGeom>
        </p:spPr>
        <p:txBody>
          <a:bodyPr/>
          <a:lstStyle/>
          <a:p>
            <a:pPr marL="393700" indent="-558800">
              <a:spcBef>
                <a:spcPts val="0"/>
              </a:spcBef>
              <a:buClr>
                <a:schemeClr val="accent4"/>
              </a:buClr>
              <a:buSzPts val="4200"/>
              <a:defRPr sz="4200"/>
            </a:pPr>
            <a:r>
              <a:t>Books</a:t>
            </a:r>
          </a:p>
          <a:p>
            <a:pPr marL="393700" indent="-558800">
              <a:buClr>
                <a:schemeClr val="accent4"/>
              </a:buClr>
              <a:buSzPts val="4200"/>
              <a:defRPr sz="4200"/>
            </a:pPr>
            <a:r>
              <a:t>Articles</a:t>
            </a:r>
          </a:p>
          <a:p>
            <a:pPr marL="393700" indent="-558800">
              <a:buClr>
                <a:schemeClr val="accent4"/>
              </a:buClr>
              <a:buSzPts val="4200"/>
              <a:defRPr sz="4200"/>
            </a:pPr>
            <a:r>
              <a:t>Online Modules</a:t>
            </a:r>
          </a:p>
          <a:p>
            <a:pPr marL="393700" indent="-558800">
              <a:buClr>
                <a:schemeClr val="accent4"/>
              </a:buClr>
              <a:buSzPts val="4200"/>
              <a:defRPr sz="4200"/>
            </a:pPr>
            <a:r>
              <a:t>Education</a:t>
            </a:r>
          </a:p>
        </p:txBody>
      </p:sp>
      <p:pic>
        <p:nvPicPr>
          <p:cNvPr id="575" name="Google Shape;870;p127" descr="Google Shape;870;p127"/>
          <p:cNvPicPr>
            <a:picLocks noChangeAspect="1"/>
          </p:cNvPicPr>
          <p:nvPr/>
        </p:nvPicPr>
        <p:blipFill>
          <a:blip r:embed="rId2">
            <a:extLst/>
          </a:blip>
          <a:stretch>
            <a:fillRect/>
          </a:stretch>
        </p:blipFill>
        <p:spPr>
          <a:xfrm>
            <a:off x="7331512" y="2508824"/>
            <a:ext cx="2094007" cy="2990504"/>
          </a:xfrm>
          <a:prstGeom prst="rect">
            <a:avLst/>
          </a:prstGeom>
          <a:ln w="12700">
            <a:miter lim="400000"/>
          </a:ln>
        </p:spPr>
      </p:pic>
      <p:pic>
        <p:nvPicPr>
          <p:cNvPr id="576" name="Google Shape;871;p127" descr="Google Shape;871;p127"/>
          <p:cNvPicPr>
            <a:picLocks noChangeAspect="1"/>
          </p:cNvPicPr>
          <p:nvPr/>
        </p:nvPicPr>
        <p:blipFill>
          <a:blip r:embed="rId3">
            <a:extLst/>
          </a:blip>
          <a:stretch>
            <a:fillRect/>
          </a:stretch>
        </p:blipFill>
        <p:spPr>
          <a:xfrm>
            <a:off x="9915951" y="4275342"/>
            <a:ext cx="2413344" cy="3505372"/>
          </a:xfrm>
          <a:prstGeom prst="rect">
            <a:avLst/>
          </a:prstGeom>
          <a:ln w="12700">
            <a:miter lim="400000"/>
          </a:ln>
        </p:spPr>
      </p:pic>
      <p:pic>
        <p:nvPicPr>
          <p:cNvPr id="577" name="Google Shape;872;p127" descr="Google Shape;872;p127"/>
          <p:cNvPicPr>
            <a:picLocks noChangeAspect="1"/>
          </p:cNvPicPr>
          <p:nvPr/>
        </p:nvPicPr>
        <p:blipFill>
          <a:blip r:embed="rId4">
            <a:extLst/>
          </a:blip>
          <a:stretch>
            <a:fillRect/>
          </a:stretch>
        </p:blipFill>
        <p:spPr>
          <a:xfrm>
            <a:off x="7110435" y="5823753"/>
            <a:ext cx="2536202" cy="32821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Google Shape;877;p128" descr="Google Shape;877;p128"/>
          <p:cNvPicPr>
            <a:picLocks noChangeAspect="1"/>
          </p:cNvPicPr>
          <p:nvPr/>
        </p:nvPicPr>
        <p:blipFill>
          <a:blip r:embed="rId2">
            <a:extLst/>
          </a:blip>
          <a:stretch>
            <a:fillRect/>
          </a:stretch>
        </p:blipFill>
        <p:spPr>
          <a:xfrm>
            <a:off x="1331563" y="998674"/>
            <a:ext cx="10341668" cy="77562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Google Shape;152;p28" descr="Google Shape;152;p28"/>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189" name="Google Shape;153;p28"/>
          <p:cNvSpPr txBox="1"/>
          <p:nvPr>
            <p:ph type="title"/>
          </p:nvPr>
        </p:nvSpPr>
        <p:spPr>
          <a:xfrm>
            <a:off x="647700" y="1876849"/>
            <a:ext cx="5600700" cy="3492601"/>
          </a:xfrm>
          <a:prstGeom prst="rect">
            <a:avLst/>
          </a:prstGeom>
        </p:spPr>
        <p:txBody>
          <a:bodyPr/>
          <a:lstStyle>
            <a:lvl1pPr algn="l">
              <a:defRPr sz="4200"/>
            </a:lvl1pPr>
          </a:lstStyle>
          <a:p>
            <a:pPr/>
            <a:r>
              <a:t>2. Human beings have the innate capacity for health and wellbeing</a:t>
            </a:r>
          </a:p>
        </p:txBody>
      </p:sp>
      <p:sp>
        <p:nvSpPr>
          <p:cNvPr id="190" name="Google Shape;154;p28"/>
          <p:cNvSpPr txBox="1"/>
          <p:nvPr>
            <p:ph type="body" sz="quarter" idx="1"/>
          </p:nvPr>
        </p:nvSpPr>
        <p:spPr>
          <a:xfrm>
            <a:off x="647700" y="5623350"/>
            <a:ext cx="5600700" cy="3594001"/>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Google Shape;159;p29"/>
          <p:cNvSpPr txBox="1"/>
          <p:nvPr>
            <p:ph type="title"/>
          </p:nvPr>
        </p:nvSpPr>
        <p:spPr>
          <a:prstGeom prst="rect">
            <a:avLst/>
          </a:prstGeom>
        </p:spPr>
        <p:txBody>
          <a:bodyPr/>
          <a:lstStyle/>
          <a:p>
            <a:pPr/>
            <a:r>
              <a:t>Self-Healing</a:t>
            </a:r>
          </a:p>
        </p:txBody>
      </p:sp>
      <p:sp>
        <p:nvSpPr>
          <p:cNvPr id="193" name="Google Shape;160;p29"/>
          <p:cNvSpPr txBox="1"/>
          <p:nvPr>
            <p:ph type="body" idx="1"/>
          </p:nvPr>
        </p:nvSpPr>
        <p:spPr>
          <a:prstGeom prst="rect">
            <a:avLst/>
          </a:prstGeom>
        </p:spPr>
        <p:txBody>
          <a:bodyPr/>
          <a:lstStyle/>
          <a:p>
            <a:pPr marL="533400" indent="-690880">
              <a:spcBef>
                <a:spcPts val="0"/>
              </a:spcBef>
              <a:buClr>
                <a:schemeClr val="accent4"/>
              </a:buClr>
              <a:buSzPts val="4200"/>
              <a:defRPr sz="4200"/>
            </a:pPr>
            <a:r>
              <a:t>Innate - from within</a:t>
            </a:r>
          </a:p>
          <a:p>
            <a:pPr marL="533400" indent="-690880">
              <a:buClr>
                <a:schemeClr val="accent4"/>
              </a:buClr>
              <a:buSzPts val="4200"/>
              <a:defRPr sz="4200"/>
            </a:pPr>
            <a:r>
              <a:t>Healing - to make whole</a:t>
            </a:r>
          </a:p>
          <a:p>
            <a:pPr marL="533400" indent="-690880">
              <a:buClr>
                <a:schemeClr val="accent4"/>
              </a:buClr>
              <a:buSzPts val="4200"/>
              <a:defRPr sz="4200"/>
            </a:pPr>
            <a:r>
              <a:t>Self-healing is the innate restorative capacity of the body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Google Shape;165;p30" descr="Google Shape;165;p30"/>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196" name="Google Shape;166;p30"/>
          <p:cNvSpPr txBox="1"/>
          <p:nvPr>
            <p:ph type="title"/>
          </p:nvPr>
        </p:nvSpPr>
        <p:spPr>
          <a:xfrm>
            <a:off x="647700" y="2158475"/>
            <a:ext cx="5600700" cy="3492601"/>
          </a:xfrm>
          <a:prstGeom prst="rect">
            <a:avLst/>
          </a:prstGeom>
        </p:spPr>
        <p:txBody>
          <a:bodyPr/>
          <a:lstStyle>
            <a:lvl1pPr algn="l">
              <a:defRPr sz="4200"/>
            </a:lvl1pPr>
          </a:lstStyle>
          <a:p>
            <a:pPr/>
            <a:r>
              <a:t>3. Nature has healing properties that contribute to health and wellbeing.</a:t>
            </a:r>
          </a:p>
        </p:txBody>
      </p:sp>
      <p:sp>
        <p:nvSpPr>
          <p:cNvPr id="197" name="Google Shape;167;p30"/>
          <p:cNvSpPr txBox="1"/>
          <p:nvPr>
            <p:ph type="body" sz="quarter" idx="1"/>
          </p:nvPr>
        </p:nvSpPr>
        <p:spPr>
          <a:xfrm>
            <a:off x="647700" y="5904974"/>
            <a:ext cx="5600700" cy="3594001"/>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Google Shape;172;p31" descr="Google Shape;172;p31"/>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200" name="Google Shape;173;p31"/>
          <p:cNvSpPr txBox="1"/>
          <p:nvPr>
            <p:ph type="title"/>
          </p:nvPr>
        </p:nvSpPr>
        <p:spPr>
          <a:xfrm>
            <a:off x="647700" y="1816100"/>
            <a:ext cx="5600700" cy="3492600"/>
          </a:xfrm>
          <a:prstGeom prst="rect">
            <a:avLst/>
          </a:prstGeom>
        </p:spPr>
        <p:txBody>
          <a:bodyPr/>
          <a:lstStyle>
            <a:lvl1pPr algn="l">
              <a:defRPr sz="4200"/>
            </a:lvl1pPr>
          </a:lstStyle>
          <a:p>
            <a:pPr/>
            <a:r>
              <a:t>4. Integrative Nursing is person-centered and relationship-based.</a:t>
            </a:r>
          </a:p>
        </p:txBody>
      </p:sp>
      <p:sp>
        <p:nvSpPr>
          <p:cNvPr id="201" name="Google Shape;174;p31"/>
          <p:cNvSpPr txBox="1"/>
          <p:nvPr>
            <p:ph type="body" sz="quarter" idx="1"/>
          </p:nvPr>
        </p:nvSpPr>
        <p:spPr>
          <a:xfrm>
            <a:off x="647700" y="5562599"/>
            <a:ext cx="5600700" cy="3594002"/>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Google Shape;179;p32" descr="Google Shape;179;p32"/>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204" name="Google Shape;180;p32"/>
          <p:cNvSpPr txBox="1"/>
          <p:nvPr>
            <p:ph type="title"/>
          </p:nvPr>
        </p:nvSpPr>
        <p:spPr>
          <a:xfrm>
            <a:off x="647700" y="1904999"/>
            <a:ext cx="5600700" cy="5509802"/>
          </a:xfrm>
          <a:prstGeom prst="rect">
            <a:avLst/>
          </a:prstGeom>
        </p:spPr>
        <p:txBody>
          <a:bodyPr/>
          <a:lstStyle>
            <a:lvl1pPr algn="l" defTabSz="877823">
              <a:defRPr sz="4032"/>
            </a:lvl1pPr>
          </a:lstStyle>
          <a:p>
            <a:pPr/>
            <a:r>
              <a:t>5. Integrative Nursing is informed by evidence and uses the full range of therapeutic modalities moving from least intensive to more depending on the need and context.</a:t>
            </a:r>
          </a:p>
        </p:txBody>
      </p:sp>
      <p:sp>
        <p:nvSpPr>
          <p:cNvPr id="205" name="Google Shape;181;p32"/>
          <p:cNvSpPr txBox="1"/>
          <p:nvPr>
            <p:ph type="body" sz="quarter" idx="1"/>
          </p:nvPr>
        </p:nvSpPr>
        <p:spPr>
          <a:xfrm>
            <a:off x="647700" y="5651499"/>
            <a:ext cx="5600700" cy="3594002"/>
          </a:xfrm>
          <a:prstGeom prst="rect">
            <a:avLst/>
          </a:prstGeom>
        </p:spPr>
        <p:txBody>
          <a:bodyPr/>
          <a:lstStyle/>
          <a:p>
            <a:pPr marL="0"/>
          </a:p>
          <a:p>
            <a:pPr marL="0"/>
          </a:p>
          <a:p>
            <a:pPr marL="0"/>
          </a:p>
          <a:p>
            <a:pPr marL="0"/>
          </a:p>
          <a:p>
            <a:pPr marL="0">
              <a:defRPr>
                <a:solidFill>
                  <a:schemeClr val="accent4"/>
                </a:solidFill>
              </a:defRPr>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Google Shape;186;p33" descr="Google Shape;186;p33"/>
          <p:cNvPicPr>
            <a:picLocks noChangeAspect="1"/>
          </p:cNvPicPr>
          <p:nvPr>
            <p:ph type="pic" idx="13"/>
          </p:nvPr>
        </p:nvPicPr>
        <p:blipFill>
          <a:blip r:embed="rId2">
            <a:extLst/>
          </a:blip>
          <a:stretch>
            <a:fillRect/>
          </a:stretch>
        </p:blipFill>
        <p:spPr>
          <a:xfrm>
            <a:off x="6726087" y="789706"/>
            <a:ext cx="5669113" cy="8186888"/>
          </a:xfrm>
          <a:prstGeom prst="rect">
            <a:avLst/>
          </a:prstGeom>
        </p:spPr>
      </p:pic>
      <p:sp>
        <p:nvSpPr>
          <p:cNvPr id="208" name="Google Shape;187;p33"/>
          <p:cNvSpPr txBox="1"/>
          <p:nvPr>
            <p:ph type="title"/>
          </p:nvPr>
        </p:nvSpPr>
        <p:spPr>
          <a:xfrm>
            <a:off x="647700" y="2609075"/>
            <a:ext cx="5600700" cy="3492601"/>
          </a:xfrm>
          <a:prstGeom prst="rect">
            <a:avLst/>
          </a:prstGeom>
        </p:spPr>
        <p:txBody>
          <a:bodyPr/>
          <a:lstStyle>
            <a:lvl1pPr algn="l" defTabSz="877823">
              <a:defRPr sz="4032"/>
            </a:lvl1pPr>
          </a:lstStyle>
          <a:p>
            <a:pPr/>
            <a:r>
              <a:t>6. Integrative Nursing focuses on the health and wellbeing of caregivers as well as those they serve.</a:t>
            </a:r>
          </a:p>
        </p:txBody>
      </p:sp>
      <p:sp>
        <p:nvSpPr>
          <p:cNvPr id="209" name="Google Shape;188;p33"/>
          <p:cNvSpPr txBox="1"/>
          <p:nvPr>
            <p:ph type="body" sz="quarter" idx="1"/>
          </p:nvPr>
        </p:nvSpPr>
        <p:spPr>
          <a:xfrm>
            <a:off x="647700" y="6355574"/>
            <a:ext cx="5600700" cy="3594001"/>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Google Shape;193;p34"/>
          <p:cNvSpPr txBox="1"/>
          <p:nvPr>
            <p:ph type="body" idx="1"/>
          </p:nvPr>
        </p:nvSpPr>
        <p:spPr>
          <a:xfrm>
            <a:off x="1163444" y="647700"/>
            <a:ext cx="10677902" cy="8458200"/>
          </a:xfrm>
          <a:prstGeom prst="rect">
            <a:avLst/>
          </a:prstGeom>
        </p:spPr>
        <p:txBody>
          <a:bodyPr/>
          <a:lstStyle/>
          <a:p>
            <a:pPr marL="0" indent="0" algn="ctr">
              <a:spcBef>
                <a:spcPts val="0"/>
              </a:spcBef>
              <a:buSzTx/>
              <a:buNone/>
              <a:defRPr sz="4200"/>
            </a:pPr>
            <a:r>
              <a:t>Until recently, self-care has been largely ignored within the health professions and even ridiculed.</a:t>
            </a:r>
            <a:r>
              <a:rPr sz="4300"/>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Google Shape;198;p35"/>
          <p:cNvSpPr txBox="1"/>
          <p:nvPr>
            <p:ph type="title"/>
          </p:nvPr>
        </p:nvSpPr>
        <p:spPr>
          <a:xfrm>
            <a:off x="855800" y="3397250"/>
            <a:ext cx="11293200" cy="2959200"/>
          </a:xfrm>
          <a:prstGeom prst="rect">
            <a:avLst/>
          </a:prstGeom>
        </p:spPr>
        <p:txBody>
          <a:bodyPr/>
          <a:lstStyle>
            <a:lvl1pPr>
              <a:defRPr sz="4200"/>
            </a:lvl1pPr>
          </a:lstStyle>
          <a:p>
            <a:pPr/>
            <a:r>
              <a:t>Needing help or getting help has been perceived as a sign of weakness.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Google Shape;87;p18"/>
          <p:cNvSpPr txBox="1"/>
          <p:nvPr>
            <p:ph type="title"/>
          </p:nvPr>
        </p:nvSpPr>
        <p:spPr>
          <a:prstGeom prst="rect">
            <a:avLst/>
          </a:prstGeom>
        </p:spPr>
        <p:txBody>
          <a:bodyPr/>
          <a:lstStyle/>
          <a:p>
            <a:pPr/>
            <a:r>
              <a:t>Objectives</a:t>
            </a:r>
          </a:p>
        </p:txBody>
      </p:sp>
      <p:sp>
        <p:nvSpPr>
          <p:cNvPr id="154" name="Google Shape;88;p18"/>
          <p:cNvSpPr txBox="1"/>
          <p:nvPr>
            <p:ph type="body" idx="1"/>
          </p:nvPr>
        </p:nvSpPr>
        <p:spPr>
          <a:prstGeom prst="rect">
            <a:avLst/>
          </a:prstGeom>
        </p:spPr>
        <p:txBody>
          <a:bodyPr/>
          <a:lstStyle/>
          <a:p>
            <a:pPr marL="347330" indent="-504809">
              <a:spcBef>
                <a:spcPts val="0"/>
              </a:spcBef>
              <a:buClr>
                <a:schemeClr val="accent4"/>
              </a:buClr>
              <a:buSzPts val="4200"/>
              <a:defRPr sz="4200"/>
            </a:pPr>
            <a:r>
              <a:t>Core concepts and principles of integrative nursing</a:t>
            </a:r>
          </a:p>
          <a:p>
            <a:pPr marL="347330" indent="-504809">
              <a:spcBef>
                <a:spcPts val="0"/>
              </a:spcBef>
              <a:buClr>
                <a:schemeClr val="accent4"/>
              </a:buClr>
              <a:buSzPts val="4200"/>
              <a:defRPr sz="4200"/>
            </a:pPr>
            <a:r>
              <a:t>Determinants of wellbeing</a:t>
            </a:r>
          </a:p>
          <a:p>
            <a:pPr marL="347330" indent="-504809">
              <a:spcBef>
                <a:spcPts val="0"/>
              </a:spcBef>
              <a:buClr>
                <a:schemeClr val="accent4"/>
              </a:buClr>
              <a:buSzPts val="4200"/>
              <a:defRPr sz="4200"/>
            </a:pPr>
            <a:r>
              <a:t>Strategies to advance wellbeing in your life and your practice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Google Shape;203;p36"/>
          <p:cNvSpPr txBox="1"/>
          <p:nvPr>
            <p:ph type="title"/>
          </p:nvPr>
        </p:nvSpPr>
        <p:spPr>
          <a:prstGeom prst="rect">
            <a:avLst/>
          </a:prstGeom>
        </p:spPr>
        <p:txBody>
          <a:bodyPr/>
          <a:lstStyle/>
          <a:p>
            <a:pPr/>
            <a:r>
              <a:t>Impact of Burnout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Google Shape;208;p37"/>
          <p:cNvSpPr txBox="1"/>
          <p:nvPr>
            <p:ph type="title"/>
          </p:nvPr>
        </p:nvSpPr>
        <p:spPr>
          <a:prstGeom prst="rect">
            <a:avLst/>
          </a:prstGeom>
        </p:spPr>
        <p:txBody>
          <a:bodyPr/>
          <a:lstStyle/>
          <a:p>
            <a:pPr/>
            <a:r>
              <a:t>Burnout Impacts</a:t>
            </a:r>
          </a:p>
        </p:txBody>
      </p:sp>
      <p:sp>
        <p:nvSpPr>
          <p:cNvPr id="218" name="Google Shape;209;p37"/>
          <p:cNvSpPr txBox="1"/>
          <p:nvPr>
            <p:ph type="body" idx="1"/>
          </p:nvPr>
        </p:nvSpPr>
        <p:spPr>
          <a:prstGeom prst="rect">
            <a:avLst/>
          </a:prstGeom>
        </p:spPr>
        <p:txBody>
          <a:bodyPr/>
          <a:lstStyle/>
          <a:p>
            <a:pPr marL="533400" indent="-690880">
              <a:spcBef>
                <a:spcPts val="0"/>
              </a:spcBef>
              <a:buClr>
                <a:schemeClr val="accent4"/>
              </a:buClr>
              <a:buSzPts val="4200"/>
              <a:defRPr sz="4200"/>
            </a:pPr>
            <a:r>
              <a:t>Patients</a:t>
            </a:r>
          </a:p>
          <a:p>
            <a:pPr marL="533400" indent="-690880">
              <a:buClr>
                <a:schemeClr val="accent4"/>
              </a:buClr>
              <a:buSzPts val="4200"/>
              <a:defRPr sz="4200"/>
            </a:pPr>
            <a:r>
              <a:t>Caregivers</a:t>
            </a:r>
          </a:p>
          <a:p>
            <a:pPr marL="533400" indent="-690880">
              <a:buClr>
                <a:schemeClr val="accent4"/>
              </a:buClr>
              <a:buSzPts val="4200"/>
              <a:defRPr sz="4200"/>
            </a:pPr>
            <a:r>
              <a:t>Financial Implications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Google Shape;215;p38" descr="Google Shape;215;p38"/>
          <p:cNvPicPr>
            <a:picLocks noChangeAspect="1"/>
          </p:cNvPicPr>
          <p:nvPr/>
        </p:nvPicPr>
        <p:blipFill>
          <a:blip r:embed="rId2">
            <a:extLst/>
          </a:blip>
          <a:stretch>
            <a:fillRect/>
          </a:stretch>
        </p:blipFill>
        <p:spPr>
          <a:xfrm>
            <a:off x="1604026" y="596937"/>
            <a:ext cx="9796727" cy="850827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Google Shape;220;p39" descr="Google Shape;220;p39"/>
          <p:cNvPicPr>
            <a:picLocks noChangeAspect="1"/>
          </p:cNvPicPr>
          <p:nvPr/>
        </p:nvPicPr>
        <p:blipFill>
          <a:blip r:embed="rId2">
            <a:extLst/>
          </a:blip>
          <a:stretch>
            <a:fillRect/>
          </a:stretch>
        </p:blipFill>
        <p:spPr>
          <a:xfrm>
            <a:off x="3259563" y="1633958"/>
            <a:ext cx="6485683" cy="64856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Google Shape;225;p40"/>
          <p:cNvSpPr txBox="1"/>
          <p:nvPr>
            <p:ph type="title"/>
          </p:nvPr>
        </p:nvSpPr>
        <p:spPr>
          <a:prstGeom prst="rect">
            <a:avLst/>
          </a:prstGeom>
        </p:spPr>
        <p:txBody>
          <a:bodyPr/>
          <a:lstStyle/>
          <a:p>
            <a:pPr/>
            <a:r>
              <a:t>Definition of Burnout</a:t>
            </a:r>
          </a:p>
        </p:txBody>
      </p:sp>
      <p:sp>
        <p:nvSpPr>
          <p:cNvPr id="225" name="Google Shape;226;p40"/>
          <p:cNvSpPr txBox="1"/>
          <p:nvPr>
            <p:ph type="body" idx="1"/>
          </p:nvPr>
        </p:nvSpPr>
        <p:spPr>
          <a:prstGeom prst="rect">
            <a:avLst/>
          </a:prstGeom>
        </p:spPr>
        <p:txBody>
          <a:bodyPr/>
          <a:lstStyle/>
          <a:p>
            <a:pPr marL="533400" indent="-688340">
              <a:spcBef>
                <a:spcPts val="0"/>
              </a:spcBef>
              <a:buClr>
                <a:schemeClr val="accent4"/>
              </a:buClr>
              <a:buSzPts val="4200"/>
              <a:defRPr sz="4200"/>
            </a:pPr>
            <a:r>
              <a:t>Overwhelming emotional exhaustion</a:t>
            </a:r>
          </a:p>
          <a:p>
            <a:pPr marL="533400" indent="-688340">
              <a:buClr>
                <a:schemeClr val="accent4"/>
              </a:buClr>
              <a:buSzPts val="4200"/>
              <a:defRPr sz="4200"/>
            </a:pPr>
            <a:r>
              <a:t>Depersonalization – feelings of cynicism and detachment from the job</a:t>
            </a:r>
          </a:p>
          <a:p>
            <a:pPr marL="533400" indent="-688340">
              <a:buClr>
                <a:schemeClr val="accent4"/>
              </a:buClr>
              <a:buSzPts val="4200"/>
              <a:defRPr sz="4200"/>
            </a:pPr>
            <a:r>
              <a:t>Perception of ineffectiveness and lack of personal accomplishment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Google Shape;231;p41"/>
          <p:cNvSpPr txBox="1"/>
          <p:nvPr>
            <p:ph type="title"/>
          </p:nvPr>
        </p:nvSpPr>
        <p:spPr>
          <a:prstGeom prst="rect">
            <a:avLst/>
          </a:prstGeom>
        </p:spPr>
        <p:txBody>
          <a:bodyPr/>
          <a:lstStyle/>
          <a:p>
            <a:pPr/>
            <a:r>
              <a:t>Two Questions</a:t>
            </a:r>
          </a:p>
        </p:txBody>
      </p:sp>
      <p:sp>
        <p:nvSpPr>
          <p:cNvPr id="228" name="Google Shape;232;p41"/>
          <p:cNvSpPr txBox="1"/>
          <p:nvPr>
            <p:ph type="body" idx="1"/>
          </p:nvPr>
        </p:nvSpPr>
        <p:spPr>
          <a:prstGeom prst="rect">
            <a:avLst/>
          </a:prstGeom>
        </p:spPr>
        <p:txBody>
          <a:bodyPr/>
          <a:lstStyle/>
          <a:p>
            <a:pPr marL="533400" indent="-688340">
              <a:spcBef>
                <a:spcPts val="0"/>
              </a:spcBef>
              <a:buClr>
                <a:schemeClr val="accent4"/>
              </a:buClr>
              <a:buSzPts val="4200"/>
              <a:defRPr sz="4200"/>
            </a:pPr>
            <a:r>
              <a:t>I feel burned out from my work.             (emotional exhaustion)</a:t>
            </a:r>
          </a:p>
          <a:p>
            <a:pPr marL="533400" indent="-688340">
              <a:buClr>
                <a:schemeClr val="accent4"/>
              </a:buClr>
              <a:buSzPts val="4200"/>
              <a:defRPr sz="4200"/>
            </a:pPr>
            <a:r>
              <a:t>I have become more callous toward people since I took this job. (depersonalization)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Google Shape;237;p42"/>
          <p:cNvSpPr txBox="1"/>
          <p:nvPr>
            <p:ph type="title"/>
          </p:nvPr>
        </p:nvSpPr>
        <p:spPr>
          <a:prstGeom prst="rect">
            <a:avLst/>
          </a:prstGeom>
        </p:spPr>
        <p:txBody>
          <a:bodyPr/>
          <a:lstStyle/>
          <a:p>
            <a:pPr/>
            <a:r>
              <a:t>Culture of Wellbeing</a:t>
            </a:r>
          </a:p>
        </p:txBody>
      </p:sp>
      <p:sp>
        <p:nvSpPr>
          <p:cNvPr id="231" name="Google Shape;238;p42"/>
          <p:cNvSpPr txBox="1"/>
          <p:nvPr>
            <p:ph type="body" sz="half" idx="1"/>
          </p:nvPr>
        </p:nvSpPr>
        <p:spPr>
          <a:prstGeom prst="rect">
            <a:avLst/>
          </a:prstGeom>
        </p:spPr>
        <p:txBody>
          <a:bodyPr/>
          <a:lstStyle/>
          <a:p>
            <a:pPr marL="377951" indent="-546201" defTabSz="877823">
              <a:spcBef>
                <a:spcPts val="0"/>
              </a:spcBef>
              <a:buClr>
                <a:schemeClr val="accent4"/>
              </a:buClr>
              <a:buSzPts val="4000"/>
              <a:defRPr sz="4032"/>
            </a:pPr>
            <a:r>
              <a:t>Support employees in creating personal plans for health and wellbeing.</a:t>
            </a:r>
          </a:p>
          <a:p>
            <a:pPr marL="377951" indent="-546201" defTabSz="877823">
              <a:spcBef>
                <a:spcPts val="2300"/>
              </a:spcBef>
              <a:buClr>
                <a:schemeClr val="accent4"/>
              </a:buClr>
              <a:buSzPts val="4000"/>
              <a:defRPr sz="4032"/>
            </a:pPr>
            <a:r>
              <a:t>Staff and Leadership Education</a:t>
            </a:r>
          </a:p>
          <a:p>
            <a:pPr marL="377951" indent="-546201" defTabSz="877823">
              <a:spcBef>
                <a:spcPts val="2300"/>
              </a:spcBef>
              <a:buClr>
                <a:schemeClr val="accent4"/>
              </a:buClr>
              <a:buSzPts val="4000"/>
              <a:defRPr sz="4032"/>
            </a:pPr>
            <a:r>
              <a:t>System Improvements</a:t>
            </a:r>
          </a:p>
        </p:txBody>
      </p:sp>
      <p:pic>
        <p:nvPicPr>
          <p:cNvPr id="232" name="Google Shape;239;p42" descr="Google Shape;239;p42"/>
          <p:cNvPicPr>
            <a:picLocks noChangeAspect="1"/>
          </p:cNvPicPr>
          <p:nvPr/>
        </p:nvPicPr>
        <p:blipFill>
          <a:blip r:embed="rId2">
            <a:extLst/>
          </a:blip>
          <a:stretch>
            <a:fillRect/>
          </a:stretch>
        </p:blipFill>
        <p:spPr>
          <a:xfrm>
            <a:off x="7160524" y="3612000"/>
            <a:ext cx="4904451" cy="45108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Google Shape;244;p43"/>
          <p:cNvSpPr txBox="1"/>
          <p:nvPr>
            <p:ph type="title"/>
          </p:nvPr>
        </p:nvSpPr>
        <p:spPr>
          <a:prstGeom prst="rect">
            <a:avLst/>
          </a:prstGeom>
        </p:spPr>
        <p:txBody>
          <a:bodyPr/>
          <a:lstStyle/>
          <a:p>
            <a:pPr/>
            <a:r>
              <a:t>Why Wellbeing?</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Google Shape;249;p44"/>
          <p:cNvSpPr txBox="1"/>
          <p:nvPr/>
        </p:nvSpPr>
        <p:spPr>
          <a:xfrm>
            <a:off x="1877750" y="3584838"/>
            <a:ext cx="9249300" cy="2225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4200">
                <a:latin typeface="Palatino"/>
                <a:ea typeface="Palatino"/>
                <a:cs typeface="Palatino"/>
                <a:sym typeface="Palatino"/>
              </a:defRPr>
            </a:lvl1pPr>
          </a:lstStyle>
          <a:p>
            <a:pPr/>
            <a:r>
              <a:t>Move Beyond “Fixing” Health Care… Building Capacity in People, Organizations and Communities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Google Shape;254;p45" descr="Google Shape;254;p45"/>
          <p:cNvPicPr>
            <a:picLocks noChangeAspect="1"/>
          </p:cNvPicPr>
          <p:nvPr/>
        </p:nvPicPr>
        <p:blipFill>
          <a:blip r:embed="rId2">
            <a:extLst/>
          </a:blip>
          <a:stretch>
            <a:fillRect/>
          </a:stretch>
        </p:blipFill>
        <p:spPr>
          <a:xfrm>
            <a:off x="3071392" y="1547013"/>
            <a:ext cx="6862000" cy="66595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Google Shape;93;p19"/>
          <p:cNvSpPr txBox="1"/>
          <p:nvPr>
            <p:ph type="body" sz="quarter" idx="1"/>
          </p:nvPr>
        </p:nvSpPr>
        <p:spPr>
          <a:prstGeom prst="rect">
            <a:avLst/>
          </a:prstGeom>
        </p:spPr>
        <p:txBody>
          <a:bodyPr/>
          <a:lstStyle>
            <a:lvl1pPr marL="0">
              <a:defRPr b="1">
                <a:solidFill>
                  <a:schemeClr val="accent4"/>
                </a:solidFill>
              </a:defRPr>
            </a:lvl1pPr>
          </a:lstStyle>
          <a:p>
            <a:pPr/>
            <a:r>
              <a:t>~</a:t>
            </a:r>
          </a:p>
        </p:txBody>
      </p:sp>
      <p:sp>
        <p:nvSpPr>
          <p:cNvPr id="157" name="Google Shape;94;p19"/>
          <p:cNvSpPr txBox="1"/>
          <p:nvPr>
            <p:ph type="body" idx="13"/>
          </p:nvPr>
        </p:nvSpPr>
        <p:spPr>
          <a:xfrm>
            <a:off x="2044700" y="3635473"/>
            <a:ext cx="8902700" cy="1949253"/>
          </a:xfrm>
          <a:prstGeom prst="rect">
            <a:avLst/>
          </a:prstGeom>
          <a:extLst>
            <a:ext uri="{C572A759-6A51-4108-AA02-DFA0A04FC94B}">
              <ma14:wrappingTextBoxFlag xmlns:ma14="http://schemas.microsoft.com/office/mac/drawingml/2011/main" val="1"/>
            </a:ext>
          </a:extLst>
        </p:spPr>
        <p:txBody>
          <a:bodyPr/>
          <a:lstStyle>
            <a:lvl1pPr marL="0" indent="0" algn="ctr" defTabSz="841247">
              <a:spcBef>
                <a:spcPts val="0"/>
              </a:spcBef>
              <a:buClrTx/>
              <a:buSzTx/>
              <a:buFontTx/>
              <a:buNone/>
              <a:defRPr sz="5520"/>
            </a:lvl1pPr>
          </a:lstStyle>
          <a:p>
            <a:pPr/>
            <a:r>
              <a:t>Why did you become a nurse?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Google Shape;260;p46"/>
          <p:cNvSpPr txBox="1"/>
          <p:nvPr>
            <p:ph type="body" idx="1"/>
          </p:nvPr>
        </p:nvSpPr>
        <p:spPr>
          <a:xfrm>
            <a:off x="650239" y="3048589"/>
            <a:ext cx="11704202" cy="6003302"/>
          </a:xfrm>
          <a:prstGeom prst="rect">
            <a:avLst/>
          </a:prstGeom>
        </p:spPr>
        <p:txBody>
          <a:bodyPr/>
          <a:lstStyle/>
          <a:p>
            <a:pPr marL="286101" indent="-431791" defTabSz="804672">
              <a:spcBef>
                <a:spcPts val="0"/>
              </a:spcBef>
              <a:buClr>
                <a:schemeClr val="accent4"/>
              </a:buClr>
              <a:buSzPts val="3600"/>
              <a:defRPr sz="3696"/>
            </a:pPr>
            <a:r>
              <a:t>Happy, healthy and prosperous</a:t>
            </a:r>
          </a:p>
          <a:p>
            <a:pPr marL="286101" indent="-431791" defTabSz="804672">
              <a:spcBef>
                <a:spcPts val="1200"/>
              </a:spcBef>
              <a:buClr>
                <a:schemeClr val="accent4"/>
              </a:buClr>
              <a:buSzPts val="3600"/>
              <a:defRPr sz="3696"/>
            </a:pPr>
            <a:r>
              <a:t>A state of being in balance or alignment</a:t>
            </a:r>
          </a:p>
          <a:p>
            <a:pPr marL="286101" indent="-431791" defTabSz="804672">
              <a:spcBef>
                <a:spcPts val="1200"/>
              </a:spcBef>
              <a:buClr>
                <a:schemeClr val="accent4"/>
              </a:buClr>
              <a:buSzPts val="3600"/>
              <a:defRPr sz="3696"/>
            </a:pPr>
            <a:r>
              <a:t>Content</a:t>
            </a:r>
          </a:p>
          <a:p>
            <a:pPr marL="286101" indent="-431791" defTabSz="804672">
              <a:spcBef>
                <a:spcPts val="1200"/>
              </a:spcBef>
              <a:buClr>
                <a:schemeClr val="accent4"/>
              </a:buClr>
              <a:buSzPts val="3600"/>
              <a:defRPr sz="3696"/>
            </a:pPr>
            <a:r>
              <a:t>Peaceful</a:t>
            </a:r>
          </a:p>
          <a:p>
            <a:pPr marL="286101" indent="-431791" defTabSz="804672">
              <a:spcBef>
                <a:spcPts val="1200"/>
              </a:spcBef>
              <a:buClr>
                <a:schemeClr val="accent4"/>
              </a:buClr>
              <a:buSzPts val="3600"/>
              <a:defRPr sz="3696"/>
            </a:pPr>
            <a:r>
              <a:t>Connected to purpose</a:t>
            </a:r>
          </a:p>
          <a:p>
            <a:pPr marL="286101" indent="-431791" defTabSz="804672">
              <a:spcBef>
                <a:spcPts val="1200"/>
              </a:spcBef>
              <a:buClr>
                <a:schemeClr val="accent4"/>
              </a:buClr>
              <a:buSzPts val="3600"/>
              <a:defRPr sz="3696"/>
            </a:pPr>
            <a:r>
              <a:t>In harmony</a:t>
            </a:r>
          </a:p>
          <a:p>
            <a:pPr marL="286101" indent="-431791" defTabSz="804672">
              <a:spcBef>
                <a:spcPts val="1200"/>
              </a:spcBef>
              <a:buClr>
                <a:schemeClr val="accent4"/>
              </a:buClr>
              <a:buSzPts val="3600"/>
              <a:defRPr sz="3696"/>
            </a:pPr>
            <a:r>
              <a:t>Safe</a:t>
            </a:r>
          </a:p>
        </p:txBody>
      </p:sp>
      <p:sp>
        <p:nvSpPr>
          <p:cNvPr id="241" name="Google Shape;261;p46"/>
          <p:cNvSpPr txBox="1"/>
          <p:nvPr>
            <p:ph type="title"/>
          </p:nvPr>
        </p:nvSpPr>
        <p:spPr>
          <a:xfrm>
            <a:off x="647699" y="152399"/>
            <a:ext cx="11709302" cy="2031902"/>
          </a:xfrm>
          <a:prstGeom prst="rect">
            <a:avLst/>
          </a:prstGeom>
        </p:spPr>
        <p:txBody>
          <a:bodyPr/>
          <a:lstStyle/>
          <a:p>
            <a:pPr/>
            <a:r>
              <a:t>Defining Wellbeing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Google Shape;266;p47" descr="Google Shape;266;p47"/>
          <p:cNvPicPr>
            <a:picLocks noChangeAspect="1"/>
          </p:cNvPicPr>
          <p:nvPr/>
        </p:nvPicPr>
        <p:blipFill>
          <a:blip r:embed="rId2">
            <a:extLst/>
          </a:blip>
          <a:srcRect l="0" t="19999" r="0" b="19999"/>
          <a:stretch>
            <a:fillRect/>
          </a:stretch>
        </p:blipFill>
        <p:spPr>
          <a:xfrm>
            <a:off x="0" y="-1"/>
            <a:ext cx="13004800" cy="9753602"/>
          </a:xfrm>
          <a:prstGeom prst="rect">
            <a:avLst/>
          </a:prstGeom>
          <a:ln w="12700">
            <a:miter lim="400000"/>
          </a:ln>
        </p:spPr>
      </p:pic>
      <p:sp>
        <p:nvSpPr>
          <p:cNvPr id="246" name="Google Shape;267;p47"/>
          <p:cNvSpPr txBox="1"/>
          <p:nvPr/>
        </p:nvSpPr>
        <p:spPr>
          <a:xfrm>
            <a:off x="4876791" y="4392891"/>
            <a:ext cx="3251101" cy="12598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7000">
                <a:solidFill>
                  <a:srgbClr val="F8F1DC"/>
                </a:solidFill>
                <a:latin typeface="Palatino"/>
                <a:ea typeface="Palatino"/>
                <a:cs typeface="Palatino"/>
                <a:sym typeface="Palatino"/>
              </a:defRPr>
            </a:lvl1pPr>
          </a:lstStyle>
          <a:p>
            <a:pPr/>
            <a:r>
              <a:t>Whole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Google Shape;272;p48"/>
          <p:cNvSpPr txBox="1"/>
          <p:nvPr>
            <p:ph type="title"/>
          </p:nvPr>
        </p:nvSpPr>
        <p:spPr>
          <a:xfrm>
            <a:off x="647699" y="3390900"/>
            <a:ext cx="11709302" cy="2959200"/>
          </a:xfrm>
          <a:prstGeom prst="rect">
            <a:avLst/>
          </a:prstGeom>
        </p:spPr>
        <p:txBody>
          <a:bodyPr/>
          <a:lstStyle>
            <a:lvl1pPr>
              <a:defRPr sz="6300"/>
            </a:lvl1pPr>
          </a:lstStyle>
          <a:p>
            <a:pPr/>
            <a:r>
              <a:t>What Impacts your Wellbeing?</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Google Shape;278;p49" descr="Google Shape;278;p49"/>
          <p:cNvPicPr>
            <a:picLocks noChangeAspect="1"/>
          </p:cNvPicPr>
          <p:nvPr/>
        </p:nvPicPr>
        <p:blipFill>
          <a:blip r:embed="rId2">
            <a:extLst/>
          </a:blip>
          <a:stretch>
            <a:fillRect/>
          </a:stretch>
        </p:blipFill>
        <p:spPr>
          <a:xfrm>
            <a:off x="12112979" y="9064253"/>
            <a:ext cx="252872" cy="144499"/>
          </a:xfrm>
          <a:prstGeom prst="rect">
            <a:avLst/>
          </a:prstGeom>
          <a:ln w="12700">
            <a:miter lim="400000"/>
          </a:ln>
        </p:spPr>
      </p:pic>
      <p:pic>
        <p:nvPicPr>
          <p:cNvPr id="251" name="Google Shape;279;p49" descr="Google Shape;279;p49"/>
          <p:cNvPicPr>
            <a:picLocks noChangeAspect="1"/>
          </p:cNvPicPr>
          <p:nvPr/>
        </p:nvPicPr>
        <p:blipFill>
          <a:blip r:embed="rId3">
            <a:extLst/>
          </a:blip>
          <a:stretch>
            <a:fillRect/>
          </a:stretch>
        </p:blipFill>
        <p:spPr>
          <a:xfrm>
            <a:off x="9103359" y="9061998"/>
            <a:ext cx="2926080" cy="149014"/>
          </a:xfrm>
          <a:prstGeom prst="rect">
            <a:avLst/>
          </a:prstGeom>
          <a:ln w="12700">
            <a:miter lim="400000"/>
          </a:ln>
        </p:spPr>
      </p:pic>
      <p:sp>
        <p:nvSpPr>
          <p:cNvPr id="252" name="Google Shape;281;p49"/>
          <p:cNvSpPr txBox="1"/>
          <p:nvPr/>
        </p:nvSpPr>
        <p:spPr>
          <a:xfrm>
            <a:off x="462500" y="2889801"/>
            <a:ext cx="6071101" cy="997467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31800">
              <a:lnSpc>
                <a:spcPct val="120000"/>
              </a:lnSpc>
              <a:spcBef>
                <a:spcPts val="1000"/>
              </a:spcBef>
              <a:buClr>
                <a:schemeClr val="accent4"/>
              </a:buClr>
              <a:buSzPts val="4200"/>
              <a:buFont typeface="Palatino"/>
              <a:buChar char="●"/>
              <a:defRPr sz="4200">
                <a:latin typeface="Palatino"/>
                <a:ea typeface="Palatino"/>
                <a:cs typeface="Palatino"/>
                <a:sym typeface="Palatino"/>
              </a:defRPr>
            </a:pPr>
            <a:r>
              <a:t>More than 98% of the world’s population</a:t>
            </a:r>
          </a:p>
          <a:p>
            <a:pPr marL="457200" indent="-431800">
              <a:lnSpc>
                <a:spcPct val="120000"/>
              </a:lnSpc>
              <a:spcBef>
                <a:spcPts val="1000"/>
              </a:spcBef>
              <a:buClr>
                <a:schemeClr val="accent4"/>
              </a:buClr>
              <a:buSzPts val="4200"/>
              <a:buFont typeface="Palatino"/>
              <a:buChar char="●"/>
              <a:defRPr sz="4200">
                <a:latin typeface="Palatino"/>
                <a:ea typeface="Palatino"/>
                <a:cs typeface="Palatino"/>
                <a:sym typeface="Palatino"/>
              </a:defRPr>
            </a:pPr>
            <a:r>
              <a:t>Only 7% of people are thriving in all areas.</a:t>
            </a:r>
          </a:p>
          <a:p>
            <a:pPr marL="457200" indent="-431800">
              <a:lnSpc>
                <a:spcPct val="120000"/>
              </a:lnSpc>
              <a:spcBef>
                <a:spcPts val="1000"/>
              </a:spcBef>
              <a:buClr>
                <a:schemeClr val="accent4"/>
              </a:buClr>
              <a:buSzPts val="4200"/>
              <a:buFont typeface="Palatino"/>
              <a:buChar char="●"/>
              <a:defRPr sz="4200">
                <a:latin typeface="Palatino"/>
                <a:ea typeface="Palatino"/>
                <a:cs typeface="Palatino"/>
                <a:sym typeface="Palatino"/>
              </a:defRPr>
            </a:pPr>
            <a:r>
              <a:t>Elements universal across faiths, cultures and nationalities.</a:t>
            </a:r>
          </a:p>
          <a:p>
            <a:pPr algn="ctr">
              <a:spcBef>
                <a:spcPts val="1400"/>
              </a:spcBef>
              <a:defRPr sz="39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a:p>
            <a:pPr marL="144519" indent="36075" algn="ctr">
              <a:spcBef>
                <a:spcPts val="1400"/>
              </a:spcBef>
              <a:defRPr sz="2800">
                <a:solidFill>
                  <a:srgbClr val="7B8B7C"/>
                </a:solidFill>
                <a:latin typeface="Times New Roman"/>
                <a:ea typeface="Times New Roman"/>
                <a:cs typeface="Times New Roman"/>
                <a:sym typeface="Times New Roman"/>
              </a:defRPr>
            </a:pPr>
          </a:p>
        </p:txBody>
      </p:sp>
      <p:pic>
        <p:nvPicPr>
          <p:cNvPr id="253" name="Google Shape;282;p49" descr="Google Shape;282;p49"/>
          <p:cNvPicPr>
            <a:picLocks noChangeAspect="1"/>
          </p:cNvPicPr>
          <p:nvPr/>
        </p:nvPicPr>
        <p:blipFill>
          <a:blip r:embed="rId4">
            <a:extLst/>
          </a:blip>
          <a:stretch>
            <a:fillRect/>
          </a:stretch>
        </p:blipFill>
        <p:spPr>
          <a:xfrm>
            <a:off x="7451352" y="3635249"/>
            <a:ext cx="3953941" cy="3901501"/>
          </a:xfrm>
          <a:prstGeom prst="rect">
            <a:avLst/>
          </a:prstGeom>
          <a:ln w="12700">
            <a:miter lim="400000"/>
          </a:ln>
        </p:spPr>
      </p:pic>
      <p:sp>
        <p:nvSpPr>
          <p:cNvPr id="254" name="Google Shape;283;p49"/>
          <p:cNvSpPr txBox="1"/>
          <p:nvPr>
            <p:ph type="title"/>
          </p:nvPr>
        </p:nvSpPr>
        <p:spPr>
          <a:xfrm>
            <a:off x="647699" y="152399"/>
            <a:ext cx="11709302" cy="2031902"/>
          </a:xfrm>
          <a:prstGeom prst="rect">
            <a:avLst/>
          </a:prstGeom>
        </p:spPr>
        <p:txBody>
          <a:bodyPr/>
          <a:lstStyle/>
          <a:p>
            <a:pPr/>
            <a:r>
              <a:t>Gallup Organization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Google Shape;289;p50" descr="Google Shape;289;p50"/>
          <p:cNvPicPr>
            <a:picLocks noChangeAspect="1"/>
          </p:cNvPicPr>
          <p:nvPr/>
        </p:nvPicPr>
        <p:blipFill>
          <a:blip r:embed="rId2">
            <a:extLst/>
          </a:blip>
          <a:stretch>
            <a:fillRect/>
          </a:stretch>
        </p:blipFill>
        <p:spPr>
          <a:xfrm>
            <a:off x="12112979" y="9112404"/>
            <a:ext cx="252872" cy="144499"/>
          </a:xfrm>
          <a:prstGeom prst="rect">
            <a:avLst/>
          </a:prstGeom>
          <a:ln w="12700">
            <a:miter lim="400000"/>
          </a:ln>
        </p:spPr>
      </p:pic>
      <p:pic>
        <p:nvPicPr>
          <p:cNvPr id="257" name="Google Shape;290;p50" descr="Google Shape;290;p50"/>
          <p:cNvPicPr>
            <a:picLocks noChangeAspect="1"/>
          </p:cNvPicPr>
          <p:nvPr/>
        </p:nvPicPr>
        <p:blipFill>
          <a:blip r:embed="rId3">
            <a:extLst/>
          </a:blip>
          <a:stretch>
            <a:fillRect/>
          </a:stretch>
        </p:blipFill>
        <p:spPr>
          <a:xfrm>
            <a:off x="9103359" y="9110147"/>
            <a:ext cx="2926080" cy="149014"/>
          </a:xfrm>
          <a:prstGeom prst="rect">
            <a:avLst/>
          </a:prstGeom>
          <a:ln w="12700">
            <a:miter lim="400000"/>
          </a:ln>
        </p:spPr>
      </p:pic>
      <p:pic>
        <p:nvPicPr>
          <p:cNvPr id="258" name="Google Shape;293;p50" descr="Google Shape;293;p50"/>
          <p:cNvPicPr>
            <a:picLocks noChangeAspect="1"/>
          </p:cNvPicPr>
          <p:nvPr/>
        </p:nvPicPr>
        <p:blipFill>
          <a:blip r:embed="rId4">
            <a:extLst/>
          </a:blip>
          <a:stretch>
            <a:fillRect/>
          </a:stretch>
        </p:blipFill>
        <p:spPr>
          <a:xfrm>
            <a:off x="2208107" y="604407"/>
            <a:ext cx="8952294" cy="841767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Google Shape;299;p51"/>
          <p:cNvSpPr txBox="1"/>
          <p:nvPr>
            <p:ph type="body" sz="half" idx="1"/>
          </p:nvPr>
        </p:nvSpPr>
        <p:spPr>
          <a:xfrm>
            <a:off x="650250" y="2800624"/>
            <a:ext cx="7225802" cy="6003302"/>
          </a:xfrm>
          <a:prstGeom prst="rect">
            <a:avLst/>
          </a:prstGeom>
        </p:spPr>
        <p:txBody>
          <a:bodyPr/>
          <a:lstStyle/>
          <a:p>
            <a:pPr marL="318612" indent="-443520" defTabSz="896111">
              <a:spcBef>
                <a:spcPts val="0"/>
              </a:spcBef>
              <a:buClr>
                <a:schemeClr val="accent4"/>
              </a:buClr>
              <a:buSzPts val="4100"/>
              <a:defRPr sz="4116"/>
            </a:pPr>
            <a:r>
              <a:t>Whole person</a:t>
            </a:r>
          </a:p>
          <a:p>
            <a:pPr marL="318612" indent="-443520" defTabSz="896111">
              <a:spcBef>
                <a:spcPts val="1300"/>
              </a:spcBef>
              <a:buClr>
                <a:schemeClr val="accent4"/>
              </a:buClr>
              <a:buSzPts val="4100"/>
              <a:defRPr sz="4116"/>
            </a:pPr>
            <a:r>
              <a:t>Increase capacity and expand potential</a:t>
            </a:r>
          </a:p>
          <a:p>
            <a:pPr marL="318612" indent="-443520" defTabSz="896111">
              <a:spcBef>
                <a:spcPts val="1300"/>
              </a:spcBef>
              <a:buClr>
                <a:schemeClr val="accent4"/>
              </a:buClr>
              <a:buSzPts val="4100"/>
              <a:defRPr sz="4116"/>
            </a:pPr>
            <a:r>
              <a:t>Possible even with chronic illness and maturing bodies</a:t>
            </a:r>
          </a:p>
          <a:p>
            <a:pPr marL="318611" indent="-443520" defTabSz="896111">
              <a:spcBef>
                <a:spcPts val="1300"/>
              </a:spcBef>
              <a:buClr>
                <a:schemeClr val="accent4"/>
              </a:buClr>
              <a:buSzPts val="4100"/>
              <a:defRPr sz="4116"/>
            </a:pPr>
            <a:r>
              <a:t>Individual, family, organization and community</a:t>
            </a:r>
          </a:p>
        </p:txBody>
      </p:sp>
      <p:pic>
        <p:nvPicPr>
          <p:cNvPr id="261" name="Google Shape;300;p51" descr="Google Shape;300;p51"/>
          <p:cNvPicPr>
            <a:picLocks noChangeAspect="1"/>
          </p:cNvPicPr>
          <p:nvPr/>
        </p:nvPicPr>
        <p:blipFill>
          <a:blip r:embed="rId3">
            <a:extLst/>
          </a:blip>
          <a:stretch>
            <a:fillRect/>
          </a:stretch>
        </p:blipFill>
        <p:spPr>
          <a:xfrm>
            <a:off x="8062451" y="3201136"/>
            <a:ext cx="4185425" cy="520227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Google Shape;306;p52" descr="Google Shape;306;p52"/>
          <p:cNvPicPr>
            <a:picLocks noChangeAspect="1"/>
          </p:cNvPicPr>
          <p:nvPr/>
        </p:nvPicPr>
        <p:blipFill>
          <a:blip r:embed="rId3">
            <a:extLst/>
          </a:blip>
          <a:stretch>
            <a:fillRect/>
          </a:stretch>
        </p:blipFill>
        <p:spPr>
          <a:xfrm>
            <a:off x="621774" y="2644223"/>
            <a:ext cx="3752805" cy="3752804"/>
          </a:xfrm>
          <a:prstGeom prst="rect">
            <a:avLst/>
          </a:prstGeom>
          <a:ln w="12700">
            <a:miter lim="400000"/>
          </a:ln>
        </p:spPr>
      </p:pic>
      <p:sp>
        <p:nvSpPr>
          <p:cNvPr id="266" name="Google Shape;307;p52"/>
          <p:cNvSpPr txBox="1"/>
          <p:nvPr/>
        </p:nvSpPr>
        <p:spPr>
          <a:xfrm>
            <a:off x="6000825" y="2808000"/>
            <a:ext cx="6324901" cy="5161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495300">
              <a:spcBef>
                <a:spcPts val="1000"/>
              </a:spcBef>
              <a:buClr>
                <a:schemeClr val="accent4"/>
              </a:buClr>
              <a:buSzPts val="4200"/>
              <a:buFont typeface="Palatino"/>
              <a:buChar char="•"/>
              <a:defRPr sz="4200">
                <a:latin typeface="Palatino"/>
                <a:ea typeface="Palatino"/>
                <a:cs typeface="Palatino"/>
                <a:sym typeface="Palatino"/>
              </a:defRPr>
            </a:pPr>
            <a:r>
              <a:t>Physical Health</a:t>
            </a:r>
            <a:br/>
          </a:p>
          <a:p>
            <a:pPr marL="457200" indent="-495300">
              <a:buClr>
                <a:schemeClr val="accent4"/>
              </a:buClr>
              <a:buSzPts val="4200"/>
              <a:buFont typeface="Palatino"/>
              <a:buChar char="•"/>
              <a:defRPr sz="4200">
                <a:latin typeface="Palatino"/>
                <a:ea typeface="Palatino"/>
                <a:cs typeface="Palatino"/>
                <a:sym typeface="Palatino"/>
              </a:defRPr>
            </a:pPr>
            <a:r>
              <a:t>Emotional Health</a:t>
            </a:r>
            <a:br/>
          </a:p>
          <a:p>
            <a:pPr marL="457200" indent="-495300">
              <a:buClr>
                <a:schemeClr val="accent4"/>
              </a:buClr>
              <a:buSzPts val="4200"/>
              <a:buFont typeface="Palatino"/>
              <a:buChar char="•"/>
              <a:defRPr sz="4200">
                <a:latin typeface="Palatino"/>
                <a:ea typeface="Palatino"/>
                <a:cs typeface="Palatino"/>
                <a:sym typeface="Palatino"/>
              </a:defRPr>
            </a:pPr>
            <a:r>
              <a:t>Mental Health</a:t>
            </a:r>
            <a:br/>
          </a:p>
          <a:p>
            <a:pPr marL="457200" indent="-495300">
              <a:buClr>
                <a:schemeClr val="accent4"/>
              </a:buClr>
              <a:buSzPts val="4200"/>
              <a:buFont typeface="Palatino"/>
              <a:buChar char="•"/>
              <a:defRPr sz="4200">
                <a:latin typeface="Palatino"/>
                <a:ea typeface="Palatino"/>
                <a:cs typeface="Palatino"/>
                <a:sym typeface="Palatino"/>
              </a:defRPr>
            </a:pPr>
            <a:r>
              <a:t>Spiritual Health</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Google Shape;313;p53"/>
          <p:cNvSpPr txBox="1"/>
          <p:nvPr/>
        </p:nvSpPr>
        <p:spPr>
          <a:xfrm>
            <a:off x="5418775" y="2322674"/>
            <a:ext cx="6812999" cy="6939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533400" indent="-698956">
              <a:buClr>
                <a:schemeClr val="accent4"/>
              </a:buClr>
              <a:buSzPts val="4200"/>
              <a:buFont typeface="Palatino"/>
              <a:buChar char="•"/>
              <a:defRPr sz="4200">
                <a:latin typeface="Palatino"/>
                <a:ea typeface="Palatino"/>
                <a:cs typeface="Palatino"/>
                <a:sym typeface="Palatino"/>
              </a:defRPr>
            </a:pPr>
            <a:r>
              <a:t>Physical Activity and Fitness</a:t>
            </a:r>
          </a:p>
          <a:p>
            <a:pPr marL="533400" indent="-698956">
              <a:spcBef>
                <a:spcPts val="1400"/>
              </a:spcBef>
              <a:buClr>
                <a:schemeClr val="accent4"/>
              </a:buClr>
              <a:buSzPts val="4200"/>
              <a:buFont typeface="Palatino"/>
              <a:buChar char="•"/>
              <a:defRPr sz="4200">
                <a:latin typeface="Palatino"/>
                <a:ea typeface="Palatino"/>
                <a:cs typeface="Palatino"/>
                <a:sym typeface="Palatino"/>
              </a:defRPr>
            </a:pPr>
            <a:r>
              <a:t>Diet &amp; Nutrition</a:t>
            </a:r>
          </a:p>
          <a:p>
            <a:pPr marL="533400" indent="-698956">
              <a:spcBef>
                <a:spcPts val="1400"/>
              </a:spcBef>
              <a:buClr>
                <a:schemeClr val="accent4"/>
              </a:buClr>
              <a:buSzPts val="4200"/>
              <a:buFont typeface="Palatino"/>
              <a:buChar char="•"/>
              <a:defRPr sz="4200">
                <a:latin typeface="Palatino"/>
                <a:ea typeface="Palatino"/>
                <a:cs typeface="Palatino"/>
                <a:sym typeface="Palatino"/>
              </a:defRPr>
            </a:pPr>
            <a:r>
              <a:t>Sleep</a:t>
            </a:r>
          </a:p>
          <a:p>
            <a:pPr marL="533400" indent="-698956">
              <a:spcBef>
                <a:spcPts val="1400"/>
              </a:spcBef>
              <a:buClr>
                <a:schemeClr val="accent4"/>
              </a:buClr>
              <a:buSzPts val="4200"/>
              <a:buFont typeface="Palatino"/>
              <a:buChar char="•"/>
              <a:defRPr sz="4200">
                <a:latin typeface="Palatino"/>
                <a:ea typeface="Palatino"/>
                <a:cs typeface="Palatino"/>
                <a:sym typeface="Palatino"/>
              </a:defRPr>
            </a:pPr>
            <a:r>
              <a:t>Thoughts and Emotions</a:t>
            </a:r>
          </a:p>
          <a:p>
            <a:pPr marL="533400" indent="-698956">
              <a:spcBef>
                <a:spcPts val="1400"/>
              </a:spcBef>
              <a:buClr>
                <a:schemeClr val="accent4"/>
              </a:buClr>
              <a:buSzPts val="4200"/>
              <a:buFont typeface="Palatino"/>
              <a:buChar char="•"/>
              <a:defRPr sz="4200">
                <a:latin typeface="Palatino"/>
                <a:ea typeface="Palatino"/>
                <a:cs typeface="Palatino"/>
                <a:sym typeface="Palatino"/>
              </a:defRPr>
            </a:pPr>
            <a:r>
              <a:t>Stress Mastery</a:t>
            </a:r>
          </a:p>
          <a:p>
            <a:pPr marL="384271" indent="-283128">
              <a:spcBef>
                <a:spcPts val="1400"/>
              </a:spcBef>
              <a:defRPr sz="4200">
                <a:latin typeface="Palatino"/>
                <a:ea typeface="Palatino"/>
                <a:cs typeface="Palatino"/>
                <a:sym typeface="Palatino"/>
              </a:defRPr>
            </a:pPr>
          </a:p>
          <a:p>
            <a:pPr marL="485414" indent="-485414">
              <a:spcBef>
                <a:spcPts val="1400"/>
              </a:spcBef>
              <a:defRPr sz="4200">
                <a:latin typeface="Palatino"/>
                <a:ea typeface="Palatino"/>
                <a:cs typeface="Palatino"/>
                <a:sym typeface="Palatino"/>
              </a:defRPr>
            </a:pPr>
            <a:r>
              <a:t>“Health is in your hands.”</a:t>
            </a:r>
          </a:p>
        </p:txBody>
      </p:sp>
      <p:pic>
        <p:nvPicPr>
          <p:cNvPr id="271" name="Google Shape;314;p53" descr="Google Shape;314;p53"/>
          <p:cNvPicPr>
            <a:picLocks noChangeAspect="1"/>
          </p:cNvPicPr>
          <p:nvPr/>
        </p:nvPicPr>
        <p:blipFill>
          <a:blip r:embed="rId3">
            <a:extLst/>
          </a:blip>
          <a:stretch>
            <a:fillRect/>
          </a:stretch>
        </p:blipFill>
        <p:spPr>
          <a:xfrm>
            <a:off x="621774" y="2644223"/>
            <a:ext cx="3752805" cy="375280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Google Shape;320;p54"/>
          <p:cNvSpPr txBox="1"/>
          <p:nvPr>
            <p:ph type="body" idx="1"/>
          </p:nvPr>
        </p:nvSpPr>
        <p:spPr>
          <a:xfrm>
            <a:off x="650239" y="2774808"/>
            <a:ext cx="11704322" cy="6436926"/>
          </a:xfrm>
          <a:prstGeom prst="rect">
            <a:avLst/>
          </a:prstGeom>
        </p:spPr>
        <p:txBody>
          <a:bodyPr/>
          <a:lstStyle>
            <a:lvl1pPr marL="533400" indent="-698956">
              <a:spcBef>
                <a:spcPts val="0"/>
              </a:spcBef>
              <a:buClr>
                <a:schemeClr val="accent4"/>
              </a:buClr>
              <a:buSzPts val="4200"/>
              <a:defRPr sz="4200"/>
            </a:lvl1pPr>
          </a:lstStyle>
          <a:p>
            <a:pPr/>
            <a:r>
              <a:t>Four of the top ten causes of death today are chronic diseases with well-established links to diet: Coronary artery disease, diabetes, stroke, and cancer. </a:t>
            </a:r>
          </a:p>
        </p:txBody>
      </p:sp>
      <p:sp>
        <p:nvSpPr>
          <p:cNvPr id="276" name="Google Shape;321;p54"/>
          <p:cNvSpPr txBox="1"/>
          <p:nvPr>
            <p:ph type="title"/>
          </p:nvPr>
        </p:nvSpPr>
        <p:spPr>
          <a:xfrm>
            <a:off x="647699" y="152399"/>
            <a:ext cx="11709302" cy="2031902"/>
          </a:xfrm>
          <a:prstGeom prst="rect">
            <a:avLst/>
          </a:prstGeom>
        </p:spPr>
        <p:txBody>
          <a:bodyPr/>
          <a:lstStyle/>
          <a:p>
            <a:pPr/>
            <a:r>
              <a:t>Food and Health</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Google Shape;326;p55" descr="Google Shape;326;p55"/>
          <p:cNvPicPr>
            <a:picLocks noChangeAspect="1"/>
          </p:cNvPicPr>
          <p:nvPr/>
        </p:nvPicPr>
        <p:blipFill>
          <a:blip r:embed="rId2">
            <a:extLst/>
          </a:blip>
          <a:srcRect l="2575" t="1591" r="1238" b="1612"/>
          <a:stretch>
            <a:fillRect/>
          </a:stretch>
        </p:blipFill>
        <p:spPr>
          <a:xfrm>
            <a:off x="3572897" y="1322521"/>
            <a:ext cx="5941670" cy="710699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Google Shape;99;p20"/>
          <p:cNvSpPr txBox="1"/>
          <p:nvPr>
            <p:ph type="title"/>
          </p:nvPr>
        </p:nvSpPr>
        <p:spPr>
          <a:xfrm>
            <a:off x="647699" y="2541445"/>
            <a:ext cx="11709302" cy="4670702"/>
          </a:xfrm>
          <a:prstGeom prst="rect">
            <a:avLst/>
          </a:prstGeom>
        </p:spPr>
        <p:txBody>
          <a:bodyPr/>
          <a:lstStyle/>
          <a:p>
            <a:pPr algn="l" defTabSz="832104">
              <a:defRPr sz="3822"/>
            </a:pPr>
            <a:r>
              <a:t>Integrative nursing is a way of </a:t>
            </a:r>
            <a:r>
              <a:rPr b="1"/>
              <a:t>being-doing-knowing</a:t>
            </a:r>
            <a:r>
              <a:t> that advances the </a:t>
            </a:r>
            <a:r>
              <a:rPr b="1"/>
              <a:t>health and wellbeing</a:t>
            </a:r>
            <a:r>
              <a:rPr i="1"/>
              <a:t> </a:t>
            </a:r>
            <a:r>
              <a:t>of people, families and communities through </a:t>
            </a:r>
            <a:r>
              <a:rPr b="1"/>
              <a:t>caring and healing relationships</a:t>
            </a:r>
            <a:r>
              <a:t>. Integrative nurses use evidence to inform traditional and emerging interventions to support </a:t>
            </a:r>
            <a:r>
              <a:rPr b="1"/>
              <a:t>whole person and whole systems healing</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Google Shape;331;p56" descr="Google Shape;331;p56"/>
          <p:cNvPicPr>
            <a:picLocks noChangeAspect="1"/>
          </p:cNvPicPr>
          <p:nvPr/>
        </p:nvPicPr>
        <p:blipFill>
          <a:blip r:embed="rId2">
            <a:extLst/>
          </a:blip>
          <a:srcRect l="0" t="0" r="7858" b="49999"/>
          <a:stretch>
            <a:fillRect/>
          </a:stretch>
        </p:blipFill>
        <p:spPr>
          <a:xfrm>
            <a:off x="650240" y="3168465"/>
            <a:ext cx="11704201" cy="5301783"/>
          </a:xfrm>
          <a:prstGeom prst="rect">
            <a:avLst/>
          </a:prstGeom>
          <a:ln w="12700">
            <a:miter lim="400000"/>
          </a:ln>
        </p:spPr>
      </p:pic>
      <p:sp>
        <p:nvSpPr>
          <p:cNvPr id="281" name="Google Shape;332;p56"/>
          <p:cNvSpPr txBox="1"/>
          <p:nvPr>
            <p:ph type="title"/>
          </p:nvPr>
        </p:nvSpPr>
        <p:spPr>
          <a:xfrm>
            <a:off x="647699" y="152399"/>
            <a:ext cx="11709302" cy="2031902"/>
          </a:xfrm>
          <a:prstGeom prst="rect">
            <a:avLst/>
          </a:prstGeom>
        </p:spPr>
        <p:txBody>
          <a:bodyPr/>
          <a:lstStyle/>
          <a:p>
            <a:pPr/>
            <a:r>
              <a:t>3 Simple Rules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Google Shape;337;p57"/>
          <p:cNvSpPr txBox="1"/>
          <p:nvPr>
            <p:ph type="body" idx="1"/>
          </p:nvPr>
        </p:nvSpPr>
        <p:spPr>
          <a:xfrm>
            <a:off x="650189" y="3090690"/>
            <a:ext cx="11704202" cy="5993701"/>
          </a:xfrm>
          <a:prstGeom prst="rect">
            <a:avLst/>
          </a:prstGeom>
        </p:spPr>
        <p:txBody>
          <a:bodyPr/>
          <a:lstStyle/>
          <a:p>
            <a:pPr marL="391467" indent="-308208" defTabSz="813816">
              <a:lnSpc>
                <a:spcPct val="90000"/>
              </a:lnSpc>
              <a:spcBef>
                <a:spcPts val="0"/>
              </a:spcBef>
              <a:buSzTx/>
              <a:buNone/>
              <a:defRPr sz="3738"/>
            </a:pPr>
          </a:p>
          <a:p>
            <a:pPr marL="474726" indent="-628830" defTabSz="813816">
              <a:lnSpc>
                <a:spcPct val="120000"/>
              </a:lnSpc>
              <a:spcBef>
                <a:spcPts val="0"/>
              </a:spcBef>
              <a:buClr>
                <a:schemeClr val="accent4"/>
              </a:buClr>
              <a:buSzPts val="3700"/>
              <a:defRPr sz="3738"/>
            </a:pPr>
            <a:r>
              <a:t>Food vs. edible food-like substances</a:t>
            </a:r>
          </a:p>
          <a:p>
            <a:pPr marL="474726" indent="-628830" defTabSz="813816">
              <a:lnSpc>
                <a:spcPct val="120000"/>
              </a:lnSpc>
              <a:spcBef>
                <a:spcPts val="800"/>
              </a:spcBef>
              <a:buClr>
                <a:schemeClr val="accent4"/>
              </a:buClr>
              <a:buSzPts val="3700"/>
              <a:defRPr sz="3738"/>
            </a:pPr>
            <a:r>
              <a:t>Avoid food that has been processed to such an extent that it is more a product of industry than nature.</a:t>
            </a:r>
          </a:p>
          <a:p>
            <a:pPr marL="474726" indent="-628830" defTabSz="813816">
              <a:lnSpc>
                <a:spcPct val="120000"/>
              </a:lnSpc>
              <a:spcBef>
                <a:spcPts val="800"/>
              </a:spcBef>
              <a:buClr>
                <a:schemeClr val="accent4"/>
              </a:buClr>
              <a:buSzPts val="3700"/>
              <a:defRPr sz="3738"/>
            </a:pPr>
            <a:r>
              <a:t>Quality vs. quantity – we now have human beings that are both overfed and undernourished.</a:t>
            </a:r>
          </a:p>
        </p:txBody>
      </p:sp>
      <p:sp>
        <p:nvSpPr>
          <p:cNvPr id="284" name="Google Shape;338;p57"/>
          <p:cNvSpPr txBox="1"/>
          <p:nvPr>
            <p:ph type="title"/>
          </p:nvPr>
        </p:nvSpPr>
        <p:spPr>
          <a:xfrm>
            <a:off x="647699" y="152399"/>
            <a:ext cx="11709302" cy="2031902"/>
          </a:xfrm>
          <a:prstGeom prst="rect">
            <a:avLst/>
          </a:prstGeom>
        </p:spPr>
        <p:txBody>
          <a:bodyPr/>
          <a:lstStyle/>
          <a:p>
            <a:pPr/>
            <a:r>
              <a:t>Eat Food</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Google Shape;343;p58"/>
          <p:cNvSpPr txBox="1"/>
          <p:nvPr>
            <p:ph type="body" idx="1"/>
          </p:nvPr>
        </p:nvSpPr>
        <p:spPr>
          <a:xfrm>
            <a:off x="650239" y="2600960"/>
            <a:ext cx="11704322" cy="6111807"/>
          </a:xfrm>
          <a:prstGeom prst="rect">
            <a:avLst/>
          </a:prstGeom>
        </p:spPr>
        <p:txBody>
          <a:bodyPr/>
          <a:lstStyle/>
          <a:p>
            <a:pPr marL="533400" indent="-698956">
              <a:lnSpc>
                <a:spcPct val="120000"/>
              </a:lnSpc>
              <a:spcBef>
                <a:spcPts val="0"/>
              </a:spcBef>
              <a:buClr>
                <a:schemeClr val="accent4"/>
              </a:buClr>
              <a:buSzPts val="4200"/>
              <a:defRPr sz="4200"/>
            </a:pPr>
            <a:r>
              <a:t>Avoid food products containing ingredients that are unfamiliar, unpronounceable, more than five in number, or that include high-fructose corn syrup.</a:t>
            </a:r>
          </a:p>
          <a:p>
            <a:pPr marL="533400" indent="-698956">
              <a:lnSpc>
                <a:spcPct val="120000"/>
              </a:lnSpc>
              <a:spcBef>
                <a:spcPts val="1000"/>
              </a:spcBef>
              <a:buClr>
                <a:schemeClr val="accent4"/>
              </a:buClr>
              <a:buSzPts val="4200"/>
              <a:defRPr sz="4200"/>
            </a:pPr>
            <a:r>
              <a:t>Avoid food products that make health claims.</a:t>
            </a:r>
          </a:p>
        </p:txBody>
      </p:sp>
      <p:sp>
        <p:nvSpPr>
          <p:cNvPr id="287" name="Google Shape;344;p58"/>
          <p:cNvSpPr txBox="1"/>
          <p:nvPr>
            <p:ph type="title"/>
          </p:nvPr>
        </p:nvSpPr>
        <p:spPr>
          <a:xfrm>
            <a:off x="647699" y="152399"/>
            <a:ext cx="11709302" cy="2031902"/>
          </a:xfrm>
          <a:prstGeom prst="rect">
            <a:avLst/>
          </a:prstGeom>
        </p:spPr>
        <p:txBody>
          <a:bodyPr/>
          <a:lstStyle/>
          <a:p>
            <a:pPr/>
            <a:r>
              <a:t>Eat Food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Google Shape;350;p59" descr="Google Shape;350;p59"/>
          <p:cNvPicPr>
            <a:picLocks noChangeAspect="1"/>
          </p:cNvPicPr>
          <p:nvPr/>
        </p:nvPicPr>
        <p:blipFill>
          <a:blip r:embed="rId2">
            <a:extLst/>
          </a:blip>
          <a:stretch>
            <a:fillRect/>
          </a:stretch>
        </p:blipFill>
        <p:spPr>
          <a:xfrm>
            <a:off x="2201335" y="3866141"/>
            <a:ext cx="8602133" cy="4091094"/>
          </a:xfrm>
          <a:prstGeom prst="rect">
            <a:avLst/>
          </a:prstGeom>
          <a:ln w="12700">
            <a:miter lim="400000"/>
          </a:ln>
        </p:spPr>
      </p:pic>
      <p:sp>
        <p:nvSpPr>
          <p:cNvPr id="290" name="Google Shape;351;p59"/>
          <p:cNvSpPr txBox="1"/>
          <p:nvPr>
            <p:ph type="title"/>
          </p:nvPr>
        </p:nvSpPr>
        <p:spPr>
          <a:xfrm>
            <a:off x="647699" y="152399"/>
            <a:ext cx="11709302" cy="2031902"/>
          </a:xfrm>
          <a:prstGeom prst="rect">
            <a:avLst/>
          </a:prstGeom>
        </p:spPr>
        <p:txBody>
          <a:bodyPr/>
          <a:lstStyle/>
          <a:p>
            <a:pPr/>
            <a:r>
              <a:t>Not Too Much</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Google Shape;356;p60"/>
          <p:cNvSpPr txBox="1"/>
          <p:nvPr>
            <p:ph type="body" idx="1"/>
          </p:nvPr>
        </p:nvSpPr>
        <p:spPr>
          <a:xfrm>
            <a:off x="650239" y="2709334"/>
            <a:ext cx="11704322" cy="6003433"/>
          </a:xfrm>
          <a:prstGeom prst="rect">
            <a:avLst/>
          </a:prstGeom>
        </p:spPr>
        <p:txBody>
          <a:bodyPr/>
          <a:lstStyle/>
          <a:p>
            <a:pPr marL="533400" indent="-721715">
              <a:lnSpc>
                <a:spcPct val="120000"/>
              </a:lnSpc>
              <a:spcBef>
                <a:spcPts val="0"/>
              </a:spcBef>
              <a:buClr>
                <a:schemeClr val="accent4"/>
              </a:buClr>
              <a:buSzPts val="4200"/>
              <a:defRPr sz="4200"/>
            </a:pPr>
            <a:r>
              <a:t>Eat until you are 80% full.</a:t>
            </a:r>
          </a:p>
          <a:p>
            <a:pPr marL="533400" indent="-721715">
              <a:lnSpc>
                <a:spcPct val="120000"/>
              </a:lnSpc>
              <a:spcBef>
                <a:spcPts val="1000"/>
              </a:spcBef>
              <a:buClr>
                <a:schemeClr val="accent4"/>
              </a:buClr>
              <a:buSzPts val="4200"/>
              <a:defRPr sz="4200"/>
            </a:pPr>
            <a:r>
              <a:t>Do your eating at a table.</a:t>
            </a:r>
          </a:p>
          <a:p>
            <a:pPr marL="533400" indent="-721715">
              <a:lnSpc>
                <a:spcPct val="120000"/>
              </a:lnSpc>
              <a:spcBef>
                <a:spcPts val="1000"/>
              </a:spcBef>
              <a:buClr>
                <a:schemeClr val="accent4"/>
              </a:buClr>
              <a:buSzPts val="4200"/>
              <a:defRPr sz="4200"/>
            </a:pPr>
            <a:r>
              <a:t>Try not to eat alone.</a:t>
            </a:r>
          </a:p>
          <a:p>
            <a:pPr marL="533400" indent="-721715">
              <a:lnSpc>
                <a:spcPct val="120000"/>
              </a:lnSpc>
              <a:spcBef>
                <a:spcPts val="1000"/>
              </a:spcBef>
              <a:buClr>
                <a:schemeClr val="accent4"/>
              </a:buClr>
              <a:buSzPts val="4200"/>
              <a:defRPr sz="4200"/>
            </a:pPr>
            <a:r>
              <a:t>Eat slowly.</a:t>
            </a:r>
          </a:p>
        </p:txBody>
      </p:sp>
      <p:sp>
        <p:nvSpPr>
          <p:cNvPr id="293" name="Google Shape;357;p60"/>
          <p:cNvSpPr txBox="1"/>
          <p:nvPr>
            <p:ph type="title"/>
          </p:nvPr>
        </p:nvSpPr>
        <p:spPr>
          <a:xfrm>
            <a:off x="647699" y="152399"/>
            <a:ext cx="11709302" cy="2031902"/>
          </a:xfrm>
          <a:prstGeom prst="rect">
            <a:avLst/>
          </a:prstGeom>
        </p:spPr>
        <p:txBody>
          <a:bodyPr/>
          <a:lstStyle/>
          <a:p>
            <a:pPr/>
            <a:r>
              <a:t>Not Too Much</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Google Shape;362;p61"/>
          <p:cNvSpPr txBox="1"/>
          <p:nvPr>
            <p:ph type="body" idx="1"/>
          </p:nvPr>
        </p:nvSpPr>
        <p:spPr>
          <a:xfrm>
            <a:off x="650239" y="2709334"/>
            <a:ext cx="11704322" cy="6003433"/>
          </a:xfrm>
          <a:prstGeom prst="rect">
            <a:avLst/>
          </a:prstGeom>
        </p:spPr>
        <p:txBody>
          <a:bodyPr/>
          <a:lstStyle/>
          <a:p>
            <a:pPr marL="533400" indent="-690880">
              <a:lnSpc>
                <a:spcPct val="120000"/>
              </a:lnSpc>
              <a:spcBef>
                <a:spcPts val="0"/>
              </a:spcBef>
              <a:buClr>
                <a:schemeClr val="accent4"/>
              </a:buClr>
              <a:buSzPts val="4200"/>
              <a:defRPr sz="4200"/>
            </a:pPr>
            <a:r>
              <a:t>Benefits of a plant-based diet – about the only point of consensus.</a:t>
            </a:r>
          </a:p>
          <a:p>
            <a:pPr lvl="1" marL="1066800" indent="-652780">
              <a:lnSpc>
                <a:spcPct val="120000"/>
              </a:lnSpc>
              <a:spcBef>
                <a:spcPts val="1000"/>
              </a:spcBef>
              <a:buClr>
                <a:schemeClr val="accent4"/>
              </a:buClr>
              <a:buSzPts val="3600"/>
              <a:defRPr sz="3600"/>
            </a:pPr>
            <a:r>
              <a:t>Fiber, antioxidants and omega-3-fatty acids</a:t>
            </a:r>
          </a:p>
          <a:p>
            <a:pPr marL="533400" indent="-690880">
              <a:lnSpc>
                <a:spcPct val="120000"/>
              </a:lnSpc>
              <a:spcBef>
                <a:spcPts val="1000"/>
              </a:spcBef>
              <a:buClr>
                <a:schemeClr val="accent4"/>
              </a:buClr>
              <a:buSzPts val="4200"/>
              <a:defRPr sz="4200"/>
            </a:pPr>
            <a:r>
              <a:t>Thomas Jefferson – use meat as a condiment for vegetables.</a:t>
            </a:r>
          </a:p>
        </p:txBody>
      </p:sp>
      <p:sp>
        <p:nvSpPr>
          <p:cNvPr id="296" name="Google Shape;363;p61"/>
          <p:cNvSpPr txBox="1"/>
          <p:nvPr>
            <p:ph type="title"/>
          </p:nvPr>
        </p:nvSpPr>
        <p:spPr>
          <a:xfrm>
            <a:off x="647699" y="152399"/>
            <a:ext cx="11709302" cy="2031902"/>
          </a:xfrm>
          <a:prstGeom prst="rect">
            <a:avLst/>
          </a:prstGeom>
        </p:spPr>
        <p:txBody>
          <a:bodyPr/>
          <a:lstStyle/>
          <a:p>
            <a:pPr/>
            <a:r>
              <a:t>Mostly Plants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Google Shape;369;p62"/>
          <p:cNvSpPr txBox="1"/>
          <p:nvPr>
            <p:ph type="body" idx="1"/>
          </p:nvPr>
        </p:nvSpPr>
        <p:spPr>
          <a:xfrm>
            <a:off x="650239" y="2275840"/>
            <a:ext cx="11704322" cy="6436926"/>
          </a:xfrm>
          <a:prstGeom prst="rect">
            <a:avLst/>
          </a:prstGeom>
        </p:spPr>
        <p:txBody>
          <a:bodyPr/>
          <a:lstStyle/>
          <a:p>
            <a:pPr marL="432256" indent="-331113">
              <a:spcBef>
                <a:spcPts val="0"/>
              </a:spcBef>
              <a:buSzTx/>
              <a:buNone/>
              <a:defRPr sz="3900">
                <a:latin typeface="Times"/>
                <a:ea typeface="Times"/>
                <a:cs typeface="Times"/>
                <a:sym typeface="Times"/>
              </a:defRPr>
            </a:pPr>
          </a:p>
          <a:p>
            <a:pPr marL="533400" indent="-698956">
              <a:lnSpc>
                <a:spcPct val="120000"/>
              </a:lnSpc>
              <a:spcBef>
                <a:spcPts val="0"/>
              </a:spcBef>
              <a:buClr>
                <a:schemeClr val="accent4"/>
              </a:buClr>
              <a:buSzPts val="4200"/>
              <a:defRPr sz="4200"/>
            </a:pPr>
            <a:r>
              <a:t>Do you eat to relieve stress, unhappiness, or other emotions?</a:t>
            </a:r>
          </a:p>
          <a:p>
            <a:pPr marL="533400" indent="-698956">
              <a:lnSpc>
                <a:spcPct val="120000"/>
              </a:lnSpc>
              <a:spcBef>
                <a:spcPts val="1000"/>
              </a:spcBef>
              <a:buClr>
                <a:schemeClr val="accent4"/>
              </a:buClr>
              <a:buSzPts val="4200"/>
              <a:defRPr i="1" sz="4200"/>
            </a:pPr>
            <a:r>
              <a:t>Life is Hard, Food is Easy</a:t>
            </a:r>
            <a:r>
              <a:rPr i="0"/>
              <a:t> by Linda Spangle</a:t>
            </a:r>
          </a:p>
        </p:txBody>
      </p:sp>
      <p:sp>
        <p:nvSpPr>
          <p:cNvPr id="299" name="Google Shape;370;p62"/>
          <p:cNvSpPr txBox="1"/>
          <p:nvPr>
            <p:ph type="title"/>
          </p:nvPr>
        </p:nvSpPr>
        <p:spPr>
          <a:xfrm>
            <a:off x="647699" y="152399"/>
            <a:ext cx="11709302" cy="2031902"/>
          </a:xfrm>
          <a:prstGeom prst="rect">
            <a:avLst/>
          </a:prstGeom>
        </p:spPr>
        <p:txBody>
          <a:bodyPr/>
          <a:lstStyle/>
          <a:p>
            <a:pPr/>
            <a:r>
              <a:t>Eating and Emotions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Google Shape;376;p63"/>
          <p:cNvSpPr txBox="1"/>
          <p:nvPr>
            <p:ph type="body" sz="half" idx="1"/>
          </p:nvPr>
        </p:nvSpPr>
        <p:spPr>
          <a:xfrm>
            <a:off x="650239" y="4248828"/>
            <a:ext cx="11704202" cy="3093302"/>
          </a:xfrm>
          <a:prstGeom prst="rect">
            <a:avLst/>
          </a:prstGeom>
        </p:spPr>
        <p:txBody>
          <a:bodyPr/>
          <a:lstStyle/>
          <a:p>
            <a:pPr marL="533400" indent="-754380">
              <a:lnSpc>
                <a:spcPct val="120000"/>
              </a:lnSpc>
              <a:spcBef>
                <a:spcPts val="0"/>
              </a:spcBef>
              <a:buClr>
                <a:schemeClr val="accent4"/>
              </a:buClr>
              <a:buSzPts val="4200"/>
              <a:defRPr sz="4200"/>
            </a:pPr>
            <a:r>
              <a:t>Sedentary Society</a:t>
            </a:r>
          </a:p>
          <a:p>
            <a:pPr marL="533400" indent="-729310">
              <a:lnSpc>
                <a:spcPct val="120000"/>
              </a:lnSpc>
              <a:spcBef>
                <a:spcPts val="0"/>
              </a:spcBef>
              <a:buClr>
                <a:schemeClr val="accent4"/>
              </a:buClr>
              <a:buSzPts val="4200"/>
              <a:defRPr sz="4200"/>
            </a:pPr>
            <a:r>
              <a:t>Health Risks of Inactivity</a:t>
            </a:r>
          </a:p>
        </p:txBody>
      </p:sp>
      <p:sp>
        <p:nvSpPr>
          <p:cNvPr id="302" name="Google Shape;377;p63"/>
          <p:cNvSpPr txBox="1"/>
          <p:nvPr>
            <p:ph type="title"/>
          </p:nvPr>
        </p:nvSpPr>
        <p:spPr>
          <a:xfrm>
            <a:off x="647699" y="152399"/>
            <a:ext cx="11709302" cy="2031902"/>
          </a:xfrm>
          <a:prstGeom prst="rect">
            <a:avLst/>
          </a:prstGeom>
        </p:spPr>
        <p:txBody>
          <a:bodyPr/>
          <a:lstStyle/>
          <a:p>
            <a:pPr/>
            <a:r>
              <a:t>Exercise and Fitness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Google Shape;383;p64"/>
          <p:cNvSpPr txBox="1"/>
          <p:nvPr>
            <p:ph type="body" idx="1"/>
          </p:nvPr>
        </p:nvSpPr>
        <p:spPr>
          <a:xfrm>
            <a:off x="650249" y="2743367"/>
            <a:ext cx="11704202" cy="6187202"/>
          </a:xfrm>
          <a:prstGeom prst="rect">
            <a:avLst/>
          </a:prstGeom>
        </p:spPr>
        <p:txBody>
          <a:bodyPr/>
          <a:lstStyle/>
          <a:p>
            <a:pPr marL="528065" indent="-767078" defTabSz="905255">
              <a:lnSpc>
                <a:spcPct val="120000"/>
              </a:lnSpc>
              <a:spcBef>
                <a:spcPts val="0"/>
              </a:spcBef>
              <a:buClr>
                <a:schemeClr val="accent4"/>
              </a:buClr>
              <a:buSzPts val="4100"/>
              <a:defRPr sz="4158"/>
            </a:pPr>
            <a:r>
              <a:t>Decrease risk of disease.</a:t>
            </a:r>
          </a:p>
          <a:p>
            <a:pPr marL="528065" indent="-767078" defTabSz="905255">
              <a:lnSpc>
                <a:spcPct val="120000"/>
              </a:lnSpc>
              <a:spcBef>
                <a:spcPts val="0"/>
              </a:spcBef>
              <a:buClr>
                <a:schemeClr val="accent4"/>
              </a:buClr>
              <a:buSzPts val="4100"/>
              <a:defRPr sz="4158"/>
            </a:pPr>
            <a:r>
              <a:t>Improve physical, mental and social wellbeing.</a:t>
            </a:r>
          </a:p>
          <a:p>
            <a:pPr marL="528065" indent="-767078" defTabSz="905255">
              <a:lnSpc>
                <a:spcPct val="120000"/>
              </a:lnSpc>
              <a:spcBef>
                <a:spcPts val="0"/>
              </a:spcBef>
              <a:buClr>
                <a:schemeClr val="accent4"/>
              </a:buClr>
              <a:buSzPts val="4100"/>
              <a:defRPr sz="4158"/>
            </a:pPr>
            <a:r>
              <a:t>Sleep better</a:t>
            </a:r>
          </a:p>
          <a:p>
            <a:pPr marL="528065" indent="-767078" defTabSz="905255">
              <a:lnSpc>
                <a:spcPct val="120000"/>
              </a:lnSpc>
              <a:spcBef>
                <a:spcPts val="0"/>
              </a:spcBef>
              <a:buClr>
                <a:schemeClr val="accent4"/>
              </a:buClr>
              <a:buSzPts val="4100"/>
              <a:defRPr sz="4158"/>
            </a:pPr>
            <a:r>
              <a:t>Live longer</a:t>
            </a:r>
          </a:p>
          <a:p>
            <a:pPr marL="528065" indent="-767078" defTabSz="905255">
              <a:lnSpc>
                <a:spcPct val="120000"/>
              </a:lnSpc>
              <a:spcBef>
                <a:spcPts val="0"/>
              </a:spcBef>
              <a:buClr>
                <a:schemeClr val="accent4"/>
              </a:buClr>
              <a:buSzPts val="4100"/>
              <a:defRPr sz="4158"/>
            </a:pPr>
            <a:r>
              <a:t>Enjoy leisure activities</a:t>
            </a:r>
          </a:p>
          <a:p>
            <a:pPr marL="528065" indent="-767078" defTabSz="905255">
              <a:lnSpc>
                <a:spcPct val="120000"/>
              </a:lnSpc>
              <a:spcBef>
                <a:spcPts val="0"/>
              </a:spcBef>
              <a:buClr>
                <a:schemeClr val="accent4"/>
              </a:buClr>
              <a:buSzPts val="4100"/>
              <a:defRPr sz="4158"/>
            </a:pPr>
            <a:r>
              <a:t>Avoid injury</a:t>
            </a:r>
          </a:p>
          <a:p>
            <a:pPr marL="528065" indent="-767078" defTabSz="905255">
              <a:lnSpc>
                <a:spcPct val="120000"/>
              </a:lnSpc>
              <a:spcBef>
                <a:spcPts val="0"/>
              </a:spcBef>
              <a:buClr>
                <a:schemeClr val="accent4"/>
              </a:buClr>
              <a:buSzPts val="4100"/>
              <a:defRPr sz="4158"/>
            </a:pPr>
            <a:r>
              <a:t>Maintain healthy weight</a:t>
            </a:r>
          </a:p>
        </p:txBody>
      </p:sp>
      <p:sp>
        <p:nvSpPr>
          <p:cNvPr id="305" name="Google Shape;384;p64"/>
          <p:cNvSpPr txBox="1"/>
          <p:nvPr>
            <p:ph type="title"/>
          </p:nvPr>
        </p:nvSpPr>
        <p:spPr>
          <a:xfrm>
            <a:off x="647699" y="152399"/>
            <a:ext cx="11709302" cy="2031902"/>
          </a:xfrm>
          <a:prstGeom prst="rect">
            <a:avLst/>
          </a:prstGeom>
        </p:spPr>
        <p:txBody>
          <a:bodyPr/>
          <a:lstStyle/>
          <a:p>
            <a:pPr/>
            <a:r>
              <a:t>Why Exercise?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Google Shape;390;p65"/>
          <p:cNvSpPr txBox="1"/>
          <p:nvPr>
            <p:ph type="body" idx="1"/>
          </p:nvPr>
        </p:nvSpPr>
        <p:spPr>
          <a:xfrm>
            <a:off x="650249" y="3266850"/>
            <a:ext cx="11704202" cy="4861202"/>
          </a:xfrm>
          <a:prstGeom prst="rect">
            <a:avLst/>
          </a:prstGeom>
        </p:spPr>
        <p:txBody>
          <a:bodyPr/>
          <a:lstStyle/>
          <a:p>
            <a:pPr marL="0" indent="0" defTabSz="795527">
              <a:lnSpc>
                <a:spcPct val="70000"/>
              </a:lnSpc>
              <a:spcBef>
                <a:spcPts val="0"/>
              </a:spcBef>
              <a:buSzTx/>
              <a:buNone/>
              <a:defRPr sz="783">
                <a:latin typeface="Times New Roman"/>
                <a:ea typeface="Times New Roman"/>
                <a:cs typeface="Times New Roman"/>
                <a:sym typeface="Times New Roman"/>
              </a:defRPr>
            </a:pPr>
          </a:p>
          <a:p>
            <a:pPr marL="464057" indent="-674099" defTabSz="795527">
              <a:lnSpc>
                <a:spcPct val="120000"/>
              </a:lnSpc>
              <a:spcBef>
                <a:spcPts val="0"/>
              </a:spcBef>
              <a:buClr>
                <a:schemeClr val="accent4"/>
              </a:buClr>
              <a:buSzPts val="3600"/>
              <a:defRPr sz="3654"/>
            </a:pPr>
            <a:r>
              <a:t>30  minutes of moderate exercise most, if not all, days of the week.</a:t>
            </a:r>
          </a:p>
          <a:p>
            <a:pPr marL="464057" indent="-674099" defTabSz="795527">
              <a:lnSpc>
                <a:spcPct val="120000"/>
              </a:lnSpc>
              <a:spcBef>
                <a:spcPts val="0"/>
              </a:spcBef>
              <a:buClr>
                <a:schemeClr val="accent4"/>
              </a:buClr>
              <a:buSzPts val="3600"/>
              <a:defRPr sz="3654"/>
            </a:pPr>
            <a:r>
              <a:t>To obtain even greater health benefits, engage in more vigorous physical activity or for a longer duration.</a:t>
            </a:r>
          </a:p>
          <a:p>
            <a:pPr marL="464057" indent="-674099" defTabSz="795527">
              <a:lnSpc>
                <a:spcPct val="120000"/>
              </a:lnSpc>
              <a:spcBef>
                <a:spcPts val="0"/>
              </a:spcBef>
              <a:buClr>
                <a:schemeClr val="accent4"/>
              </a:buClr>
              <a:buSzPts val="3600"/>
              <a:defRPr sz="3654"/>
            </a:pPr>
            <a:r>
              <a:t>Cardiovascular conditioning, stretching, strength training and balance</a:t>
            </a:r>
          </a:p>
        </p:txBody>
      </p:sp>
      <p:sp>
        <p:nvSpPr>
          <p:cNvPr id="308" name="Google Shape;391;p65"/>
          <p:cNvSpPr txBox="1"/>
          <p:nvPr>
            <p:ph type="title"/>
          </p:nvPr>
        </p:nvSpPr>
        <p:spPr>
          <a:xfrm>
            <a:off x="647699" y="152399"/>
            <a:ext cx="11709302" cy="2031902"/>
          </a:xfrm>
          <a:prstGeom prst="rect">
            <a:avLst/>
          </a:prstGeom>
        </p:spPr>
        <p:txBody>
          <a:bodyPr/>
          <a:lstStyle>
            <a:lvl1pPr defTabSz="850391">
              <a:defRPr sz="6510"/>
            </a:lvl1pPr>
          </a:lstStyle>
          <a:p>
            <a:pPr/>
            <a:r>
              <a:t>Exercise and Fitness Guidelines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oogle Shape;104;p21"/>
          <p:cNvSpPr txBox="1"/>
          <p:nvPr>
            <p:ph type="title"/>
          </p:nvPr>
        </p:nvSpPr>
        <p:spPr>
          <a:prstGeom prst="rect">
            <a:avLst/>
          </a:prstGeom>
        </p:spPr>
        <p:txBody>
          <a:bodyPr/>
          <a:lstStyle/>
          <a:p>
            <a:pPr/>
            <a:r>
              <a:t>Why integrative nursing?</a:t>
            </a:r>
          </a:p>
        </p:txBody>
      </p:sp>
      <p:sp>
        <p:nvSpPr>
          <p:cNvPr id="162" name="Google Shape;105;p21"/>
          <p:cNvSpPr txBox="1"/>
          <p:nvPr>
            <p:ph type="body" idx="1"/>
          </p:nvPr>
        </p:nvSpPr>
        <p:spPr>
          <a:prstGeom prst="rect">
            <a:avLst/>
          </a:prstGeom>
        </p:spPr>
        <p:txBody>
          <a:bodyPr/>
          <a:lstStyle/>
          <a:p>
            <a:pPr marL="533400" indent="-690880">
              <a:spcBef>
                <a:spcPts val="0"/>
              </a:spcBef>
              <a:buClr>
                <a:schemeClr val="accent4"/>
              </a:buClr>
              <a:buSzPts val="4200"/>
              <a:defRPr sz="4200"/>
            </a:pPr>
            <a:r>
              <a:t>Core strategy for advancing caring and healing relationships.</a:t>
            </a:r>
          </a:p>
          <a:p>
            <a:pPr marL="533400" indent="-690880">
              <a:buClr>
                <a:schemeClr val="accent4"/>
              </a:buClr>
              <a:buSzPts val="4200"/>
              <a:defRPr sz="4200"/>
            </a:pPr>
            <a:r>
              <a:t>Core strategy for achieving clinical and business objectives.</a:t>
            </a:r>
          </a:p>
          <a:p>
            <a:pPr marL="533400" indent="-690880">
              <a:buClr>
                <a:schemeClr val="accent4"/>
              </a:buClr>
              <a:buSzPts val="4200"/>
              <a:defRPr sz="4200"/>
            </a:pPr>
            <a:r>
              <a:t>Opportunity to revitalize your nursing practice.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Google Shape;397;p66"/>
          <p:cNvSpPr txBox="1"/>
          <p:nvPr>
            <p:ph type="body" sz="half" idx="1"/>
          </p:nvPr>
        </p:nvSpPr>
        <p:spPr>
          <a:xfrm>
            <a:off x="650240" y="2709333"/>
            <a:ext cx="5635414" cy="6177281"/>
          </a:xfrm>
          <a:prstGeom prst="rect">
            <a:avLst/>
          </a:prstGeom>
        </p:spPr>
        <p:txBody>
          <a:bodyPr/>
          <a:lstStyle>
            <a:lvl1pPr marL="533400" indent="-698956">
              <a:spcBef>
                <a:spcPts val="0"/>
              </a:spcBef>
              <a:buClr>
                <a:schemeClr val="accent4"/>
              </a:buClr>
              <a:buSzPts val="4200"/>
              <a:defRPr sz="4200"/>
            </a:lvl1pPr>
          </a:lstStyle>
          <a:p>
            <a:pPr/>
            <a:r>
              <a:t>Find something that you enjoy and are committed to doing on a regular basis.</a:t>
            </a:r>
          </a:p>
        </p:txBody>
      </p:sp>
      <p:pic>
        <p:nvPicPr>
          <p:cNvPr id="311" name="Google Shape;398;p66" descr="Google Shape;398;p66"/>
          <p:cNvPicPr>
            <a:picLocks noChangeAspect="1"/>
          </p:cNvPicPr>
          <p:nvPr/>
        </p:nvPicPr>
        <p:blipFill>
          <a:blip r:embed="rId2">
            <a:extLst/>
          </a:blip>
          <a:srcRect l="16667" t="0" r="16665" b="0"/>
          <a:stretch>
            <a:fillRect/>
          </a:stretch>
        </p:blipFill>
        <p:spPr>
          <a:xfrm>
            <a:off x="7802880" y="2384212"/>
            <a:ext cx="5201921" cy="5852161"/>
          </a:xfrm>
          <a:prstGeom prst="rect">
            <a:avLst/>
          </a:prstGeom>
          <a:ln w="12700">
            <a:miter lim="400000"/>
          </a:ln>
        </p:spPr>
      </p:pic>
      <p:sp>
        <p:nvSpPr>
          <p:cNvPr id="312" name="Google Shape;399;p66"/>
          <p:cNvSpPr txBox="1"/>
          <p:nvPr>
            <p:ph type="title"/>
          </p:nvPr>
        </p:nvSpPr>
        <p:spPr>
          <a:xfrm>
            <a:off x="647699" y="152399"/>
            <a:ext cx="11709302" cy="2031902"/>
          </a:xfrm>
          <a:prstGeom prst="rect">
            <a:avLst/>
          </a:prstGeom>
        </p:spPr>
        <p:txBody>
          <a:bodyPr/>
          <a:lstStyle/>
          <a:p>
            <a:pPr/>
            <a:r>
              <a:t>Exercise and Fitness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Google Shape;405;p67"/>
          <p:cNvSpPr txBox="1"/>
          <p:nvPr>
            <p:ph type="body" sz="half" idx="1"/>
          </p:nvPr>
        </p:nvSpPr>
        <p:spPr>
          <a:xfrm>
            <a:off x="650239" y="2609426"/>
            <a:ext cx="5743802" cy="6436802"/>
          </a:xfrm>
          <a:prstGeom prst="rect">
            <a:avLst/>
          </a:prstGeom>
        </p:spPr>
        <p:txBody>
          <a:bodyPr/>
          <a:lstStyle>
            <a:lvl1pPr marL="533400" indent="-701040">
              <a:spcBef>
                <a:spcPts val="0"/>
              </a:spcBef>
              <a:buClr>
                <a:schemeClr val="accent4"/>
              </a:buClr>
              <a:buSzPts val="4200"/>
              <a:defRPr sz="4200"/>
            </a:lvl1pPr>
          </a:lstStyle>
          <a:p>
            <a:pPr/>
            <a:r>
              <a:t>Vary your routine to avoid boredom</a:t>
            </a:r>
          </a:p>
        </p:txBody>
      </p:sp>
      <p:pic>
        <p:nvPicPr>
          <p:cNvPr id="315" name="Google Shape;406;p67" descr="Google Shape;406;p67"/>
          <p:cNvPicPr>
            <a:picLocks noChangeAspect="1"/>
          </p:cNvPicPr>
          <p:nvPr>
            <p:ph type="body" idx="13"/>
          </p:nvPr>
        </p:nvPicPr>
        <p:blipFill>
          <a:blip r:embed="rId2">
            <a:extLst/>
          </a:blip>
          <a:srcRect l="16538" t="0" r="16538" b="0"/>
          <a:stretch>
            <a:fillRect/>
          </a:stretch>
        </p:blipFill>
        <p:spPr>
          <a:xfrm>
            <a:off x="6502400" y="2840200"/>
            <a:ext cx="5201921" cy="5829668"/>
          </a:xfrm>
          <a:prstGeom prst="rect">
            <a:avLst/>
          </a:prstGeom>
        </p:spPr>
      </p:pic>
      <p:sp>
        <p:nvSpPr>
          <p:cNvPr id="316" name="Google Shape;407;p67"/>
          <p:cNvSpPr txBox="1"/>
          <p:nvPr>
            <p:ph type="title"/>
          </p:nvPr>
        </p:nvSpPr>
        <p:spPr>
          <a:xfrm>
            <a:off x="647699" y="152399"/>
            <a:ext cx="11709302" cy="2031902"/>
          </a:xfrm>
          <a:prstGeom prst="rect">
            <a:avLst/>
          </a:prstGeom>
        </p:spPr>
        <p:txBody>
          <a:bodyPr/>
          <a:lstStyle/>
          <a:p>
            <a:pPr/>
            <a:r>
              <a:t>Exercise and Fitness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Google Shape;413;p68"/>
          <p:cNvSpPr txBox="1"/>
          <p:nvPr>
            <p:ph type="body" idx="1"/>
          </p:nvPr>
        </p:nvSpPr>
        <p:spPr>
          <a:xfrm>
            <a:off x="650239" y="2275840"/>
            <a:ext cx="11704322" cy="6436926"/>
          </a:xfrm>
          <a:prstGeom prst="rect">
            <a:avLst/>
          </a:prstGeom>
        </p:spPr>
        <p:txBody>
          <a:bodyPr/>
          <a:lstStyle/>
          <a:p>
            <a:pPr marL="0" indent="0">
              <a:lnSpc>
                <a:spcPct val="120000"/>
              </a:lnSpc>
              <a:spcBef>
                <a:spcPts val="0"/>
              </a:spcBef>
              <a:buSzTx/>
              <a:buNone/>
              <a:defRPr sz="4200"/>
            </a:pPr>
          </a:p>
          <a:p>
            <a:pPr marL="533400" indent="-698956">
              <a:lnSpc>
                <a:spcPct val="120000"/>
              </a:lnSpc>
              <a:spcBef>
                <a:spcPts val="0"/>
              </a:spcBef>
              <a:buClr>
                <a:schemeClr val="accent4"/>
              </a:buClr>
              <a:buSzPts val="4200"/>
              <a:defRPr sz="4200"/>
            </a:pPr>
            <a:r>
              <a:t>10,000 step program</a:t>
            </a:r>
          </a:p>
          <a:p>
            <a:pPr marL="533400" indent="-698956">
              <a:lnSpc>
                <a:spcPct val="120000"/>
              </a:lnSpc>
              <a:spcBef>
                <a:spcPts val="0"/>
              </a:spcBef>
              <a:buClr>
                <a:schemeClr val="accent4"/>
              </a:buClr>
              <a:buSzPts val="4200"/>
              <a:defRPr sz="4200"/>
            </a:pPr>
            <a:r>
              <a:t>Using a pedometer or other electronic device</a:t>
            </a:r>
          </a:p>
        </p:txBody>
      </p:sp>
      <p:sp>
        <p:nvSpPr>
          <p:cNvPr id="319" name="Google Shape;414;p68"/>
          <p:cNvSpPr txBox="1"/>
          <p:nvPr>
            <p:ph type="title"/>
          </p:nvPr>
        </p:nvSpPr>
        <p:spPr>
          <a:xfrm>
            <a:off x="647699" y="152399"/>
            <a:ext cx="11709302" cy="2031902"/>
          </a:xfrm>
          <a:prstGeom prst="rect">
            <a:avLst/>
          </a:prstGeom>
        </p:spPr>
        <p:txBody>
          <a:bodyPr/>
          <a:lstStyle/>
          <a:p>
            <a:pPr/>
            <a:r>
              <a:t>Exercise and Fitness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Google Shape;420;p69"/>
          <p:cNvSpPr txBox="1"/>
          <p:nvPr>
            <p:ph type="body" idx="1"/>
          </p:nvPr>
        </p:nvSpPr>
        <p:spPr>
          <a:xfrm>
            <a:off x="650239" y="2275840"/>
            <a:ext cx="11704322" cy="6436926"/>
          </a:xfrm>
          <a:prstGeom prst="rect">
            <a:avLst/>
          </a:prstGeom>
        </p:spPr>
        <p:txBody>
          <a:bodyPr/>
          <a:lstStyle/>
          <a:p>
            <a:pPr marL="432256" indent="-331113">
              <a:lnSpc>
                <a:spcPct val="90000"/>
              </a:lnSpc>
              <a:spcBef>
                <a:spcPts val="0"/>
              </a:spcBef>
              <a:buSzTx/>
              <a:buNone/>
              <a:defRPr sz="3900">
                <a:latin typeface="Times New Roman"/>
                <a:ea typeface="Times New Roman"/>
                <a:cs typeface="Times New Roman"/>
                <a:sym typeface="Times New Roman"/>
              </a:defRPr>
            </a:pPr>
          </a:p>
          <a:p>
            <a:pPr marL="533400" indent="-698956">
              <a:lnSpc>
                <a:spcPct val="120000"/>
              </a:lnSpc>
              <a:spcBef>
                <a:spcPts val="0"/>
              </a:spcBef>
              <a:buClr>
                <a:schemeClr val="accent4"/>
              </a:buClr>
              <a:buSzPts val="4200"/>
              <a:defRPr sz="4200"/>
            </a:pPr>
            <a:r>
              <a:t>Stress and Health</a:t>
            </a:r>
          </a:p>
          <a:p>
            <a:pPr lvl="1" marL="0" indent="414019">
              <a:lnSpc>
                <a:spcPct val="120000"/>
              </a:lnSpc>
              <a:spcBef>
                <a:spcPts val="1000"/>
              </a:spcBef>
              <a:buSzTx/>
              <a:buNone/>
              <a:defRPr sz="3600"/>
            </a:pPr>
            <a:r>
              <a:t> - Stress impact every system of the body</a:t>
            </a:r>
          </a:p>
          <a:p>
            <a:pPr marL="533400" indent="-698956">
              <a:lnSpc>
                <a:spcPct val="120000"/>
              </a:lnSpc>
              <a:spcBef>
                <a:spcPts val="1000"/>
              </a:spcBef>
              <a:buClr>
                <a:schemeClr val="accent4"/>
              </a:buClr>
              <a:buSzPts val="4200"/>
              <a:defRPr sz="4200"/>
            </a:pPr>
            <a:r>
              <a:t>Psychoneuroimmunology</a:t>
            </a:r>
          </a:p>
          <a:p>
            <a:pPr lvl="1" marL="0" indent="414019">
              <a:lnSpc>
                <a:spcPct val="120000"/>
              </a:lnSpc>
              <a:spcBef>
                <a:spcPts val="1000"/>
              </a:spcBef>
              <a:buSzTx/>
              <a:buNone/>
              <a:defRPr sz="3600"/>
            </a:pPr>
            <a:r>
              <a:t> - Mind/Body connection</a:t>
            </a:r>
          </a:p>
        </p:txBody>
      </p:sp>
      <p:sp>
        <p:nvSpPr>
          <p:cNvPr id="322" name="Google Shape;421;p69"/>
          <p:cNvSpPr txBox="1"/>
          <p:nvPr>
            <p:ph type="title"/>
          </p:nvPr>
        </p:nvSpPr>
        <p:spPr>
          <a:xfrm>
            <a:off x="647699" y="152399"/>
            <a:ext cx="11709302" cy="2031902"/>
          </a:xfrm>
          <a:prstGeom prst="rect">
            <a:avLst/>
          </a:prstGeom>
        </p:spPr>
        <p:txBody>
          <a:bodyPr/>
          <a:lstStyle/>
          <a:p>
            <a:pPr/>
            <a:r>
              <a:t>Stress Mastery</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Google Shape;427;p70"/>
          <p:cNvSpPr txBox="1"/>
          <p:nvPr>
            <p:ph type="body" idx="1"/>
          </p:nvPr>
        </p:nvSpPr>
        <p:spPr>
          <a:xfrm>
            <a:off x="650239" y="2275840"/>
            <a:ext cx="11704322" cy="6436926"/>
          </a:xfrm>
          <a:prstGeom prst="rect">
            <a:avLst/>
          </a:prstGeom>
        </p:spPr>
        <p:txBody>
          <a:bodyPr/>
          <a:lstStyle/>
          <a:p>
            <a:pPr marL="424180" indent="-314960">
              <a:lnSpc>
                <a:spcPct val="90000"/>
              </a:lnSpc>
              <a:spcBef>
                <a:spcPts val="0"/>
              </a:spcBef>
              <a:buSzTx/>
              <a:buNone/>
              <a:defRPr>
                <a:latin typeface="Times New Roman"/>
                <a:ea typeface="Times New Roman"/>
                <a:cs typeface="Times New Roman"/>
                <a:sym typeface="Times New Roman"/>
              </a:defRPr>
            </a:pPr>
          </a:p>
          <a:p>
            <a:pPr marL="533400" indent="-690880">
              <a:lnSpc>
                <a:spcPct val="120000"/>
              </a:lnSpc>
              <a:spcBef>
                <a:spcPts val="1000"/>
              </a:spcBef>
              <a:buClr>
                <a:schemeClr val="accent4"/>
              </a:buClr>
              <a:buSzPts val="4200"/>
              <a:defRPr sz="4200"/>
            </a:pPr>
            <a:r>
              <a:t>Identify sources of stress in your life</a:t>
            </a:r>
          </a:p>
          <a:p>
            <a:pPr marL="533400" indent="-690880">
              <a:lnSpc>
                <a:spcPct val="120000"/>
              </a:lnSpc>
              <a:spcBef>
                <a:spcPts val="1000"/>
              </a:spcBef>
              <a:buClr>
                <a:schemeClr val="accent4"/>
              </a:buClr>
              <a:buSzPts val="4200"/>
              <a:defRPr sz="4200"/>
            </a:pPr>
            <a:r>
              <a:t>Become aware of where you hold your stress</a:t>
            </a:r>
          </a:p>
          <a:p>
            <a:pPr marL="533400" indent="-690880">
              <a:lnSpc>
                <a:spcPct val="120000"/>
              </a:lnSpc>
              <a:spcBef>
                <a:spcPts val="1000"/>
              </a:spcBef>
              <a:buClr>
                <a:schemeClr val="accent4"/>
              </a:buClr>
              <a:buSzPts val="4200"/>
              <a:defRPr sz="4200"/>
            </a:pPr>
            <a:r>
              <a:t>Learn ways to manage stress</a:t>
            </a:r>
          </a:p>
        </p:txBody>
      </p:sp>
      <p:sp>
        <p:nvSpPr>
          <p:cNvPr id="325" name="Google Shape;428;p70"/>
          <p:cNvSpPr txBox="1"/>
          <p:nvPr>
            <p:ph type="title"/>
          </p:nvPr>
        </p:nvSpPr>
        <p:spPr>
          <a:xfrm>
            <a:off x="647699" y="152399"/>
            <a:ext cx="11709302" cy="2031902"/>
          </a:xfrm>
          <a:prstGeom prst="rect">
            <a:avLst/>
          </a:prstGeom>
        </p:spPr>
        <p:txBody>
          <a:bodyPr/>
          <a:lstStyle/>
          <a:p>
            <a:pPr/>
            <a:r>
              <a:t>Stress Mastery</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Google Shape;434;p71"/>
          <p:cNvSpPr txBox="1"/>
          <p:nvPr>
            <p:ph type="body" sz="half" idx="1"/>
          </p:nvPr>
        </p:nvSpPr>
        <p:spPr>
          <a:xfrm>
            <a:off x="650249" y="2825149"/>
            <a:ext cx="7413602" cy="6111902"/>
          </a:xfrm>
          <a:prstGeom prst="rect">
            <a:avLst/>
          </a:prstGeom>
        </p:spPr>
        <p:txBody>
          <a:bodyPr/>
          <a:lstStyle/>
          <a:p>
            <a:pPr marL="432054" indent="-603023" defTabSz="740663">
              <a:lnSpc>
                <a:spcPct val="120000"/>
              </a:lnSpc>
              <a:spcBef>
                <a:spcPts val="0"/>
              </a:spcBef>
              <a:buClr>
                <a:schemeClr val="accent4"/>
              </a:buClr>
              <a:buSzPts val="3400"/>
              <a:defRPr sz="3402"/>
            </a:pPr>
            <a:r>
              <a:t>Meditation, Tai Chi</a:t>
            </a:r>
          </a:p>
          <a:p>
            <a:pPr marL="432054" indent="-603023" defTabSz="740663">
              <a:lnSpc>
                <a:spcPct val="120000"/>
              </a:lnSpc>
              <a:spcBef>
                <a:spcPts val="0"/>
              </a:spcBef>
              <a:buClr>
                <a:schemeClr val="accent4"/>
              </a:buClr>
              <a:buSzPts val="3400"/>
              <a:defRPr sz="3402"/>
            </a:pPr>
            <a:r>
              <a:t>Expressive Arts Therapies</a:t>
            </a:r>
          </a:p>
          <a:p>
            <a:pPr marL="432054" indent="-603023" defTabSz="740663">
              <a:lnSpc>
                <a:spcPct val="120000"/>
              </a:lnSpc>
              <a:spcBef>
                <a:spcPts val="0"/>
              </a:spcBef>
              <a:buClr>
                <a:schemeClr val="accent4"/>
              </a:buClr>
              <a:buSzPts val="3400"/>
              <a:defRPr sz="3402"/>
            </a:pPr>
            <a:r>
              <a:t> Hobbies</a:t>
            </a:r>
          </a:p>
          <a:p>
            <a:pPr marL="432054" indent="-603023" defTabSz="740663">
              <a:lnSpc>
                <a:spcPct val="120000"/>
              </a:lnSpc>
              <a:spcBef>
                <a:spcPts val="0"/>
              </a:spcBef>
              <a:buClr>
                <a:schemeClr val="accent4"/>
              </a:buClr>
              <a:buSzPts val="3400"/>
              <a:defRPr sz="3402"/>
            </a:pPr>
            <a:r>
              <a:t>Breathing Techniques</a:t>
            </a:r>
          </a:p>
          <a:p>
            <a:pPr marL="432054" indent="-603023" defTabSz="740663">
              <a:lnSpc>
                <a:spcPct val="120000"/>
              </a:lnSpc>
              <a:spcBef>
                <a:spcPts val="0"/>
              </a:spcBef>
              <a:buClr>
                <a:schemeClr val="accent4"/>
              </a:buClr>
              <a:buSzPts val="3400"/>
              <a:defRPr sz="3402"/>
            </a:pPr>
            <a:r>
              <a:t>Imagery</a:t>
            </a:r>
          </a:p>
          <a:p>
            <a:pPr marL="432054" indent="-603023" defTabSz="740663">
              <a:lnSpc>
                <a:spcPct val="120000"/>
              </a:lnSpc>
              <a:spcBef>
                <a:spcPts val="0"/>
              </a:spcBef>
              <a:buClr>
                <a:schemeClr val="accent4"/>
              </a:buClr>
              <a:buSzPts val="3400"/>
              <a:defRPr sz="3402"/>
            </a:pPr>
            <a:r>
              <a:t>Bodywork</a:t>
            </a:r>
          </a:p>
          <a:p>
            <a:pPr marL="432054" indent="-603023" defTabSz="740663">
              <a:lnSpc>
                <a:spcPct val="120000"/>
              </a:lnSpc>
              <a:spcBef>
                <a:spcPts val="0"/>
              </a:spcBef>
              <a:buClr>
                <a:schemeClr val="accent4"/>
              </a:buClr>
              <a:buSzPts val="3400"/>
              <a:defRPr sz="3402"/>
            </a:pPr>
            <a:r>
              <a:t>Exercise</a:t>
            </a:r>
          </a:p>
          <a:p>
            <a:pPr marL="432054" indent="-603023" defTabSz="740663">
              <a:lnSpc>
                <a:spcPct val="120000"/>
              </a:lnSpc>
              <a:spcBef>
                <a:spcPts val="0"/>
              </a:spcBef>
              <a:buClr>
                <a:schemeClr val="accent4"/>
              </a:buClr>
              <a:buSzPts val="3400"/>
              <a:defRPr sz="3402"/>
            </a:pPr>
            <a:r>
              <a:t>Labyrinth</a:t>
            </a:r>
          </a:p>
          <a:p>
            <a:pPr marL="432054" indent="-603023" defTabSz="740663">
              <a:lnSpc>
                <a:spcPct val="120000"/>
              </a:lnSpc>
              <a:spcBef>
                <a:spcPts val="0"/>
              </a:spcBef>
              <a:buClr>
                <a:schemeClr val="accent4"/>
              </a:buClr>
              <a:buSzPts val="3400"/>
              <a:defRPr sz="3402"/>
            </a:pPr>
            <a:r>
              <a:t>Social Support</a:t>
            </a:r>
          </a:p>
        </p:txBody>
      </p:sp>
      <p:pic>
        <p:nvPicPr>
          <p:cNvPr id="328" name="Google Shape;435;p71" descr="Google Shape;435;p71"/>
          <p:cNvPicPr>
            <a:picLocks noChangeAspect="1"/>
          </p:cNvPicPr>
          <p:nvPr>
            <p:ph type="body" idx="13"/>
          </p:nvPr>
        </p:nvPicPr>
        <p:blipFill>
          <a:blip r:embed="rId2">
            <a:extLst/>
          </a:blip>
          <a:srcRect l="0" t="16812" r="0" b="16812"/>
          <a:stretch>
            <a:fillRect/>
          </a:stretch>
        </p:blipFill>
        <p:spPr>
          <a:xfrm>
            <a:off x="8157726" y="3507253"/>
            <a:ext cx="4158001" cy="4659900"/>
          </a:xfrm>
          <a:prstGeom prst="rect">
            <a:avLst/>
          </a:prstGeom>
        </p:spPr>
      </p:pic>
      <p:sp>
        <p:nvSpPr>
          <p:cNvPr id="329" name="Google Shape;436;p71"/>
          <p:cNvSpPr txBox="1"/>
          <p:nvPr>
            <p:ph type="title"/>
          </p:nvPr>
        </p:nvSpPr>
        <p:spPr>
          <a:xfrm>
            <a:off x="647699" y="152399"/>
            <a:ext cx="11709302" cy="2031902"/>
          </a:xfrm>
          <a:prstGeom prst="rect">
            <a:avLst/>
          </a:prstGeom>
        </p:spPr>
        <p:txBody>
          <a:bodyPr/>
          <a:lstStyle/>
          <a:p>
            <a:pPr/>
            <a:r>
              <a:t>Stress Mastery</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Google Shape;441;p72" descr="Google Shape;441;p72"/>
          <p:cNvPicPr>
            <a:picLocks noChangeAspect="1"/>
          </p:cNvPicPr>
          <p:nvPr/>
        </p:nvPicPr>
        <p:blipFill>
          <a:blip r:embed="rId2">
            <a:extLst/>
          </a:blip>
          <a:stretch>
            <a:fillRect/>
          </a:stretch>
        </p:blipFill>
        <p:spPr>
          <a:xfrm>
            <a:off x="7471625" y="2917330"/>
            <a:ext cx="4838451" cy="5766101"/>
          </a:xfrm>
          <a:prstGeom prst="rect">
            <a:avLst/>
          </a:prstGeom>
          <a:ln w="12700">
            <a:miter lim="400000"/>
          </a:ln>
        </p:spPr>
      </p:pic>
      <p:sp>
        <p:nvSpPr>
          <p:cNvPr id="332" name="Google Shape;442;p72"/>
          <p:cNvSpPr txBox="1"/>
          <p:nvPr>
            <p:ph type="title"/>
          </p:nvPr>
        </p:nvSpPr>
        <p:spPr>
          <a:xfrm>
            <a:off x="647699" y="152399"/>
            <a:ext cx="11709302" cy="2031902"/>
          </a:xfrm>
          <a:prstGeom prst="rect">
            <a:avLst/>
          </a:prstGeom>
        </p:spPr>
        <p:txBody>
          <a:bodyPr/>
          <a:lstStyle/>
          <a:p>
            <a:pPr/>
            <a:r>
              <a:t>Mindfulness</a:t>
            </a:r>
          </a:p>
        </p:txBody>
      </p:sp>
      <p:sp>
        <p:nvSpPr>
          <p:cNvPr id="333" name="Google Shape;443;p72"/>
          <p:cNvSpPr txBox="1"/>
          <p:nvPr/>
        </p:nvSpPr>
        <p:spPr>
          <a:xfrm>
            <a:off x="1070149" y="4346424"/>
            <a:ext cx="5670002" cy="302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4200">
                <a:latin typeface="Palatino"/>
                <a:ea typeface="Palatino"/>
                <a:cs typeface="Palatino"/>
                <a:sym typeface="Palatino"/>
              </a:defRPr>
            </a:lvl1pPr>
          </a:lstStyle>
          <a:p>
            <a:pPr/>
            <a:r>
              <a:t>Being in the present moment, with a non-judging, non-striving attitude of acceptance.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Google Shape;448;p73"/>
          <p:cNvSpPr txBox="1"/>
          <p:nvPr>
            <p:ph type="title"/>
          </p:nvPr>
        </p:nvSpPr>
        <p:spPr>
          <a:xfrm>
            <a:off x="647699" y="3390900"/>
            <a:ext cx="11709302" cy="2959200"/>
          </a:xfrm>
          <a:prstGeom prst="rect">
            <a:avLst/>
          </a:prstGeom>
        </p:spPr>
        <p:txBody>
          <a:bodyPr/>
          <a:lstStyle/>
          <a:p>
            <a:pPr/>
            <a:r>
              <a:t>Mindfulness Pause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Google Shape;453;p74"/>
          <p:cNvSpPr txBox="1"/>
          <p:nvPr>
            <p:ph type="sldNum" sz="quarter" idx="4294967295"/>
          </p:nvPr>
        </p:nvSpPr>
        <p:spPr>
          <a:xfrm>
            <a:off x="842009" y="8994986"/>
            <a:ext cx="266701" cy="285627"/>
          </a:xfrm>
          <a:prstGeom prst="rect">
            <a:avLst/>
          </a:prstGeom>
          <a:extLst>
            <a:ext uri="{C572A759-6A51-4108-AA02-DFA0A04FC94B}">
              <ma14:wrappingTextBoxFlag xmlns:ma14="http://schemas.microsoft.com/office/mac/drawingml/2011/main" val="1"/>
            </a:ext>
          </a:extLst>
        </p:spPr>
        <p:txBody>
          <a:bodyPr/>
          <a:lstStyle>
            <a:lvl1pPr>
              <a:defRPr sz="1200">
                <a:solidFill>
                  <a:srgbClr val="262626"/>
                </a:solidFill>
                <a:latin typeface="Times New Roman"/>
                <a:ea typeface="Times New Roman"/>
                <a:cs typeface="Times New Roman"/>
                <a:sym typeface="Times New Roman"/>
              </a:defRPr>
            </a:lvl1pPr>
          </a:lstStyle>
          <a:p>
            <a:pPr/>
            <a:fld id="{86CB4B4D-7CA3-9044-876B-883B54F8677D}" type="slidenum"/>
          </a:p>
        </p:txBody>
      </p:sp>
      <p:pic>
        <p:nvPicPr>
          <p:cNvPr id="338" name="Google Shape;454;p74" descr="Google Shape;454;p74"/>
          <p:cNvPicPr>
            <a:picLocks noChangeAspect="1"/>
          </p:cNvPicPr>
          <p:nvPr/>
        </p:nvPicPr>
        <p:blipFill>
          <a:blip r:embed="rId2">
            <a:extLst/>
          </a:blip>
          <a:stretch>
            <a:fillRect/>
          </a:stretch>
        </p:blipFill>
        <p:spPr>
          <a:xfrm>
            <a:off x="3413754" y="790222"/>
            <a:ext cx="6177282" cy="8204766"/>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Google Shape;459;p75"/>
          <p:cNvSpPr txBox="1"/>
          <p:nvPr>
            <p:ph type="sldNum" sz="quarter" idx="4294967295"/>
          </p:nvPr>
        </p:nvSpPr>
        <p:spPr>
          <a:xfrm>
            <a:off x="842009" y="8994986"/>
            <a:ext cx="266701" cy="285627"/>
          </a:xfrm>
          <a:prstGeom prst="rect">
            <a:avLst/>
          </a:prstGeom>
          <a:extLst>
            <a:ext uri="{C572A759-6A51-4108-AA02-DFA0A04FC94B}">
              <ma14:wrappingTextBoxFlag xmlns:ma14="http://schemas.microsoft.com/office/mac/drawingml/2011/main" val="1"/>
            </a:ext>
          </a:extLst>
        </p:spPr>
        <p:txBody>
          <a:bodyPr/>
          <a:lstStyle>
            <a:lvl1pPr>
              <a:defRPr sz="1200">
                <a:solidFill>
                  <a:srgbClr val="262626"/>
                </a:solidFill>
                <a:latin typeface="Times New Roman"/>
                <a:ea typeface="Times New Roman"/>
                <a:cs typeface="Times New Roman"/>
                <a:sym typeface="Times New Roman"/>
              </a:defRPr>
            </a:lvl1pPr>
          </a:lstStyle>
          <a:p>
            <a:pPr/>
            <a:fld id="{86CB4B4D-7CA3-9044-876B-883B54F8677D}" type="slidenum"/>
          </a:p>
        </p:txBody>
      </p:sp>
      <p:pic>
        <p:nvPicPr>
          <p:cNvPr id="341" name="Google Shape;460;p75" descr="Google Shape;460;p75"/>
          <p:cNvPicPr>
            <a:picLocks noChangeAspect="1"/>
          </p:cNvPicPr>
          <p:nvPr/>
        </p:nvPicPr>
        <p:blipFill>
          <a:blip r:embed="rId2">
            <a:extLst/>
          </a:blip>
          <a:stretch>
            <a:fillRect/>
          </a:stretch>
        </p:blipFill>
        <p:spPr>
          <a:xfrm>
            <a:off x="760287" y="507798"/>
            <a:ext cx="11484225" cy="87380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Google Shape;110;p22" descr="Google Shape;110;p22"/>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165" name="Google Shape;111;p22"/>
          <p:cNvSpPr txBox="1"/>
          <p:nvPr>
            <p:ph type="title"/>
          </p:nvPr>
        </p:nvSpPr>
        <p:spPr>
          <a:xfrm>
            <a:off x="647700" y="2149100"/>
            <a:ext cx="5600700" cy="3492601"/>
          </a:xfrm>
          <a:prstGeom prst="rect">
            <a:avLst/>
          </a:prstGeom>
        </p:spPr>
        <p:txBody>
          <a:bodyPr/>
          <a:lstStyle/>
          <a:p>
            <a:pPr>
              <a:defRPr sz="4200"/>
            </a:pPr>
            <a:r>
              <a:t>From the earliest beginnings, nursing has been a caring and healing profession. </a:t>
            </a:r>
            <a:r>
              <a:rPr sz="4400"/>
              <a:t> </a:t>
            </a:r>
          </a:p>
        </p:txBody>
      </p:sp>
      <p:sp>
        <p:nvSpPr>
          <p:cNvPr id="166" name="Google Shape;112;p22"/>
          <p:cNvSpPr txBox="1"/>
          <p:nvPr>
            <p:ph type="body" sz="quarter" idx="1"/>
          </p:nvPr>
        </p:nvSpPr>
        <p:spPr>
          <a:xfrm>
            <a:off x="647700" y="5895599"/>
            <a:ext cx="5600700" cy="3594001"/>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Google Shape;465;p76" descr="Google Shape;465;p76"/>
          <p:cNvPicPr>
            <a:picLocks noChangeAspect="1"/>
          </p:cNvPicPr>
          <p:nvPr/>
        </p:nvPicPr>
        <p:blipFill>
          <a:blip r:embed="rId2">
            <a:extLst/>
          </a:blip>
          <a:stretch>
            <a:fillRect/>
          </a:stretch>
        </p:blipFill>
        <p:spPr>
          <a:xfrm>
            <a:off x="2772443" y="1053937"/>
            <a:ext cx="7459903" cy="764573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Google Shape;470;p77" descr="Google Shape;470;p77"/>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46" name="Google Shape;471;p77" descr="Google Shape;471;p77"/>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347" name="Google Shape;473;p77"/>
          <p:cNvSpPr txBox="1"/>
          <p:nvPr/>
        </p:nvSpPr>
        <p:spPr>
          <a:xfrm>
            <a:off x="497850" y="3745200"/>
            <a:ext cx="10973714" cy="263648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292100" indent="-305943">
              <a:lnSpc>
                <a:spcPct val="120000"/>
              </a:lnSpc>
              <a:buClr>
                <a:schemeClr val="accent4"/>
              </a:buClr>
              <a:buSzPts val="4200"/>
              <a:buFont typeface="Palatino"/>
              <a:buChar char="•"/>
              <a:defRPr sz="4200">
                <a:solidFill>
                  <a:srgbClr val="404040"/>
                </a:solidFill>
                <a:latin typeface="Palatino"/>
                <a:ea typeface="Palatino"/>
                <a:cs typeface="Palatino"/>
                <a:sym typeface="Palatino"/>
              </a:defRPr>
            </a:pPr>
            <a:r>
              <a:t>  Mindfulness is a way to cultivate our capacity to be fully present.</a:t>
            </a:r>
            <a:endParaRPr>
              <a:solidFill>
                <a:srgbClr val="000000"/>
              </a:solidFill>
            </a:endParaRPr>
          </a:p>
          <a:p>
            <a:pPr marL="292100" indent="-305943">
              <a:lnSpc>
                <a:spcPct val="120000"/>
              </a:lnSpc>
              <a:spcBef>
                <a:spcPts val="1000"/>
              </a:spcBef>
              <a:buClr>
                <a:schemeClr val="accent4"/>
              </a:buClr>
              <a:buSzPts val="4200"/>
              <a:buFont typeface="Palatino"/>
              <a:buChar char="•"/>
              <a:defRPr sz="4200">
                <a:solidFill>
                  <a:srgbClr val="404040"/>
                </a:solidFill>
                <a:latin typeface="Palatino"/>
                <a:ea typeface="Palatino"/>
                <a:cs typeface="Palatino"/>
                <a:sym typeface="Palatino"/>
              </a:defRPr>
            </a:pPr>
            <a:r>
              <a:t>  It is not a technique, it is a way of being.</a:t>
            </a:r>
          </a:p>
        </p:txBody>
      </p:sp>
      <p:sp>
        <p:nvSpPr>
          <p:cNvPr id="348" name="Google Shape;474;p77"/>
          <p:cNvSpPr txBox="1"/>
          <p:nvPr>
            <p:ph type="title"/>
          </p:nvPr>
        </p:nvSpPr>
        <p:spPr>
          <a:xfrm>
            <a:off x="647699" y="152399"/>
            <a:ext cx="11709302" cy="2031902"/>
          </a:xfrm>
          <a:prstGeom prst="rect">
            <a:avLst/>
          </a:prstGeom>
        </p:spPr>
        <p:txBody>
          <a:bodyPr/>
          <a:lstStyle/>
          <a:p>
            <a:pPr/>
            <a:r>
              <a:t>Mindfulness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Google Shape;479;p78" descr="Google Shape;479;p78"/>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51" name="Google Shape;480;p78" descr="Google Shape;480;p78"/>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352" name="Google Shape;481;p78"/>
          <p:cNvSpPr txBox="1"/>
          <p:nvPr/>
        </p:nvSpPr>
        <p:spPr>
          <a:xfrm>
            <a:off x="2775759" y="3992739"/>
            <a:ext cx="8019599" cy="2936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200">
                <a:solidFill>
                  <a:srgbClr val="404040"/>
                </a:solidFill>
                <a:latin typeface="Palatino"/>
                <a:ea typeface="Palatino"/>
                <a:cs typeface="Palatino"/>
                <a:sym typeface="Palatino"/>
              </a:defRPr>
            </a:lvl1pPr>
          </a:lstStyle>
          <a:p>
            <a:pPr/>
            <a:r>
              <a:t>Think about a recent encounter you had with a family member, friend, clerk, work colleague ….were you truly present?</a:t>
            </a:r>
          </a:p>
        </p:txBody>
      </p:sp>
      <p:sp>
        <p:nvSpPr>
          <p:cNvPr id="353" name="Google Shape;482;p78"/>
          <p:cNvSpPr txBox="1"/>
          <p:nvPr>
            <p:ph type="title"/>
          </p:nvPr>
        </p:nvSpPr>
        <p:spPr>
          <a:xfrm>
            <a:off x="647699" y="152399"/>
            <a:ext cx="11709302" cy="2031902"/>
          </a:xfrm>
          <a:prstGeom prst="rect">
            <a:avLst/>
          </a:prstGeom>
        </p:spPr>
        <p:txBody>
          <a:bodyPr/>
          <a:lstStyle/>
          <a:p>
            <a:pPr/>
            <a:r>
              <a:t>Mindfulness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Google Shape;487;p79" descr="Google Shape;487;p79"/>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56" name="Google Shape;488;p79" descr="Google Shape;488;p79"/>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357" name="Google Shape;490;p79"/>
          <p:cNvSpPr txBox="1"/>
          <p:nvPr/>
        </p:nvSpPr>
        <p:spPr>
          <a:xfrm>
            <a:off x="421650" y="4065725"/>
            <a:ext cx="8019599" cy="3469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292100" indent="-305943">
              <a:buClr>
                <a:schemeClr val="accent4"/>
              </a:buClr>
              <a:buSzPts val="4200"/>
              <a:buFont typeface="Palatino"/>
              <a:buChar char="•"/>
              <a:defRPr sz="4200">
                <a:latin typeface="Palatino"/>
                <a:ea typeface="Palatino"/>
                <a:cs typeface="Palatino"/>
                <a:sym typeface="Palatino"/>
              </a:defRPr>
            </a:pPr>
            <a:r>
              <a:t> Business</a:t>
            </a:r>
          </a:p>
          <a:p>
            <a:pPr marL="292100" indent="-305943">
              <a:spcBef>
                <a:spcPts val="1400"/>
              </a:spcBef>
              <a:buClr>
                <a:schemeClr val="accent4"/>
              </a:buClr>
              <a:buSzPts val="4200"/>
              <a:buFont typeface="Palatino"/>
              <a:buChar char="•"/>
              <a:defRPr sz="4200">
                <a:latin typeface="Palatino"/>
                <a:ea typeface="Palatino"/>
                <a:cs typeface="Palatino"/>
                <a:sym typeface="Palatino"/>
              </a:defRPr>
            </a:pPr>
            <a:r>
              <a:t> Education</a:t>
            </a:r>
          </a:p>
          <a:p>
            <a:pPr marL="292100" indent="-305943">
              <a:spcBef>
                <a:spcPts val="1400"/>
              </a:spcBef>
              <a:buClr>
                <a:schemeClr val="accent4"/>
              </a:buClr>
              <a:buSzPts val="4200"/>
              <a:buFont typeface="Palatino"/>
              <a:buChar char="•"/>
              <a:defRPr sz="4200">
                <a:latin typeface="Palatino"/>
                <a:ea typeface="Palatino"/>
                <a:cs typeface="Palatino"/>
                <a:sym typeface="Palatino"/>
              </a:defRPr>
            </a:pPr>
            <a:r>
              <a:t> Health Care</a:t>
            </a:r>
          </a:p>
          <a:p>
            <a:pPr marL="292100" indent="-305943">
              <a:spcBef>
                <a:spcPts val="1400"/>
              </a:spcBef>
              <a:buClr>
                <a:schemeClr val="accent4"/>
              </a:buClr>
              <a:buSzPts val="4200"/>
              <a:buFont typeface="Palatino"/>
              <a:buChar char="•"/>
              <a:defRPr sz="4200">
                <a:latin typeface="Palatino"/>
                <a:ea typeface="Palatino"/>
                <a:cs typeface="Palatino"/>
                <a:sym typeface="Palatino"/>
              </a:defRPr>
            </a:pPr>
            <a:r>
              <a:t> Military</a:t>
            </a:r>
          </a:p>
        </p:txBody>
      </p:sp>
      <p:sp>
        <p:nvSpPr>
          <p:cNvPr id="358" name="Google Shape;491;p79"/>
          <p:cNvSpPr txBox="1"/>
          <p:nvPr>
            <p:ph type="title"/>
          </p:nvPr>
        </p:nvSpPr>
        <p:spPr>
          <a:xfrm>
            <a:off x="647699" y="152399"/>
            <a:ext cx="11709302" cy="2031902"/>
          </a:xfrm>
          <a:prstGeom prst="rect">
            <a:avLst/>
          </a:prstGeom>
        </p:spPr>
        <p:txBody>
          <a:bodyPr/>
          <a:lstStyle/>
          <a:p>
            <a:pPr/>
            <a:r>
              <a:t>Mindfulness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Google Shape;497;p80"/>
          <p:cNvSpPr txBox="1"/>
          <p:nvPr/>
        </p:nvSpPr>
        <p:spPr>
          <a:xfrm>
            <a:off x="650249" y="4065327"/>
            <a:ext cx="11379301" cy="761755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285750" indent="-299593">
              <a:lnSpc>
                <a:spcPct val="120000"/>
              </a:lnSpc>
              <a:spcBef>
                <a:spcPts val="1000"/>
              </a:spcBef>
              <a:buClr>
                <a:schemeClr val="accent4"/>
              </a:buClr>
              <a:buSzPts val="4200"/>
              <a:buFont typeface="Palatino"/>
              <a:buChar char="•"/>
              <a:defRPr sz="4200">
                <a:solidFill>
                  <a:srgbClr val="404040"/>
                </a:solidFill>
                <a:latin typeface="Palatino"/>
                <a:ea typeface="Palatino"/>
                <a:cs typeface="Palatino"/>
                <a:sym typeface="Palatino"/>
              </a:defRPr>
            </a:pPr>
            <a:r>
              <a:t> We live in a world of multi-tasking with expectations of high productivity.</a:t>
            </a:r>
            <a:endParaRPr>
              <a:solidFill>
                <a:srgbClr val="000000"/>
              </a:solidFill>
            </a:endParaRPr>
          </a:p>
          <a:p>
            <a:pPr marL="285750" indent="-299593">
              <a:lnSpc>
                <a:spcPct val="120000"/>
              </a:lnSpc>
              <a:spcBef>
                <a:spcPts val="1000"/>
              </a:spcBef>
              <a:buClr>
                <a:schemeClr val="accent4"/>
              </a:buClr>
              <a:buSzPts val="4200"/>
              <a:buFont typeface="Palatino"/>
              <a:buChar char="•"/>
              <a:defRPr sz="4200">
                <a:solidFill>
                  <a:srgbClr val="404040"/>
                </a:solidFill>
                <a:latin typeface="Palatino"/>
                <a:ea typeface="Palatino"/>
                <a:cs typeface="Palatino"/>
                <a:sym typeface="Palatino"/>
              </a:defRPr>
            </a:pPr>
            <a:r>
              <a:t> We have been conditioned from a young age to live in the future.</a:t>
            </a:r>
            <a:endParaRPr>
              <a:solidFill>
                <a:srgbClr val="000000"/>
              </a:solidFill>
            </a:endParaRPr>
          </a:p>
          <a:p>
            <a:pPr marL="105155" indent="75438" algn="ctr">
              <a:spcBef>
                <a:spcPts val="7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a:p>
            <a:pPr marL="105155" indent="75438" algn="ctr">
              <a:spcBef>
                <a:spcPts val="1400"/>
              </a:spcBef>
              <a:defRPr sz="2800">
                <a:solidFill>
                  <a:srgbClr val="404040"/>
                </a:solidFill>
                <a:latin typeface="Times New Roman"/>
                <a:ea typeface="Times New Roman"/>
                <a:cs typeface="Times New Roman"/>
                <a:sym typeface="Times New Roman"/>
              </a:defRPr>
            </a:pPr>
          </a:p>
        </p:txBody>
      </p:sp>
      <p:sp>
        <p:nvSpPr>
          <p:cNvPr id="361" name="Google Shape;498;p80"/>
          <p:cNvSpPr txBox="1"/>
          <p:nvPr>
            <p:ph type="title"/>
          </p:nvPr>
        </p:nvSpPr>
        <p:spPr>
          <a:xfrm>
            <a:off x="647700" y="152399"/>
            <a:ext cx="10455300" cy="2031902"/>
          </a:xfrm>
          <a:prstGeom prst="rect">
            <a:avLst/>
          </a:prstGeom>
        </p:spPr>
        <p:txBody>
          <a:bodyPr/>
          <a:lstStyle>
            <a:lvl1pPr defTabSz="749808">
              <a:defRPr sz="5740"/>
            </a:lvl1pPr>
          </a:lstStyle>
          <a:p>
            <a:pPr/>
            <a:r>
              <a:t>Why is being mindful so difficult?</a:t>
            </a:r>
          </a:p>
        </p:txBody>
      </p:sp>
      <p:pic>
        <p:nvPicPr>
          <p:cNvPr id="362" name="Google Shape;499;p80" descr="Google Shape;499;p80"/>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63" name="Google Shape;500;p80" descr="Google Shape;500;p80"/>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Google Shape;506;p81"/>
          <p:cNvSpPr txBox="1"/>
          <p:nvPr>
            <p:ph type="body" idx="1"/>
          </p:nvPr>
        </p:nvSpPr>
        <p:spPr>
          <a:xfrm>
            <a:off x="650239" y="3214133"/>
            <a:ext cx="11704202" cy="6003302"/>
          </a:xfrm>
          <a:prstGeom prst="rect">
            <a:avLst/>
          </a:prstGeom>
        </p:spPr>
        <p:txBody>
          <a:bodyPr/>
          <a:lstStyle/>
          <a:p>
            <a:pPr marL="506730" indent="-671223" defTabSz="868680">
              <a:lnSpc>
                <a:spcPct val="120000"/>
              </a:lnSpc>
              <a:spcBef>
                <a:spcPts val="0"/>
              </a:spcBef>
              <a:buClr>
                <a:schemeClr val="accent4"/>
              </a:buClr>
              <a:buSzPts val="3900"/>
              <a:defRPr sz="3989"/>
            </a:pPr>
            <a:r>
              <a:t>Impact on Health</a:t>
            </a:r>
          </a:p>
          <a:p>
            <a:pPr lvl="1" marL="0" indent="385525" defTabSz="868680">
              <a:lnSpc>
                <a:spcPct val="120000"/>
              </a:lnSpc>
              <a:spcBef>
                <a:spcPts val="900"/>
              </a:spcBef>
              <a:buSzTx/>
              <a:buNone/>
              <a:defRPr sz="3420"/>
            </a:pPr>
            <a:r>
              <a:t> - Anger and Cynicism</a:t>
            </a:r>
          </a:p>
          <a:p>
            <a:pPr lvl="1" marL="0" indent="385525" defTabSz="868680">
              <a:lnSpc>
                <a:spcPct val="120000"/>
              </a:lnSpc>
              <a:spcBef>
                <a:spcPts val="900"/>
              </a:spcBef>
              <a:buSzTx/>
              <a:buNone/>
              <a:defRPr sz="3420"/>
            </a:pPr>
            <a:r>
              <a:t> - Hopelessness and Mortality</a:t>
            </a:r>
          </a:p>
          <a:p>
            <a:pPr lvl="1" marL="0" indent="385525" defTabSz="868680">
              <a:lnSpc>
                <a:spcPct val="120000"/>
              </a:lnSpc>
              <a:spcBef>
                <a:spcPts val="900"/>
              </a:spcBef>
              <a:buSzTx/>
              <a:buNone/>
              <a:defRPr sz="3420"/>
            </a:pPr>
            <a:r>
              <a:t> - Positive psychological states</a:t>
            </a:r>
          </a:p>
          <a:p>
            <a:pPr lvl="1" marL="0" indent="385525" defTabSz="868680">
              <a:lnSpc>
                <a:spcPct val="120000"/>
              </a:lnSpc>
              <a:spcBef>
                <a:spcPts val="900"/>
              </a:spcBef>
              <a:buSzTx/>
              <a:buNone/>
              <a:defRPr sz="3420"/>
            </a:pPr>
            <a:r>
              <a:t> - Negative attitudes and immune system</a:t>
            </a:r>
          </a:p>
          <a:p>
            <a:pPr lvl="1" marL="0" indent="385525" defTabSz="868680">
              <a:lnSpc>
                <a:spcPct val="120000"/>
              </a:lnSpc>
              <a:spcBef>
                <a:spcPts val="900"/>
              </a:spcBef>
              <a:buSzTx/>
              <a:buNone/>
              <a:defRPr sz="3420"/>
            </a:pPr>
            <a:r>
              <a:t> - Forgiveness</a:t>
            </a:r>
          </a:p>
        </p:txBody>
      </p:sp>
      <p:pic>
        <p:nvPicPr>
          <p:cNvPr id="366" name="Google Shape;507;p81" descr="Google Shape;507;p81"/>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67" name="Google Shape;508;p81" descr="Google Shape;508;p81"/>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368" name="Google Shape;509;p81"/>
          <p:cNvSpPr txBox="1"/>
          <p:nvPr>
            <p:ph type="title"/>
          </p:nvPr>
        </p:nvSpPr>
        <p:spPr>
          <a:xfrm>
            <a:off x="647699" y="152399"/>
            <a:ext cx="11709302" cy="2031902"/>
          </a:xfrm>
          <a:prstGeom prst="rect">
            <a:avLst/>
          </a:prstGeom>
        </p:spPr>
        <p:txBody>
          <a:bodyPr/>
          <a:lstStyle/>
          <a:p>
            <a:pPr/>
            <a:r>
              <a:t>Emotions and Attitudes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Google Shape;515;p82"/>
          <p:cNvSpPr txBox="1"/>
          <p:nvPr/>
        </p:nvSpPr>
        <p:spPr>
          <a:xfrm>
            <a:off x="5971940" y="3411818"/>
            <a:ext cx="6393901" cy="459736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lnSpc>
                <a:spcPct val="120000"/>
              </a:lnSpc>
              <a:buClr>
                <a:schemeClr val="accent4"/>
              </a:buClr>
              <a:buSzPts val="4200"/>
              <a:buFont typeface="Palatino"/>
              <a:buChar char="●"/>
              <a:defRPr sz="4200">
                <a:latin typeface="Palatino"/>
                <a:ea typeface="Palatino"/>
                <a:cs typeface="Palatino"/>
                <a:sym typeface="Palatino"/>
              </a:defRPr>
            </a:pPr>
            <a:r>
              <a:t>Aim</a:t>
            </a:r>
          </a:p>
          <a:p>
            <a:pPr marL="457200" indent="-457200">
              <a:lnSpc>
                <a:spcPct val="120000"/>
              </a:lnSpc>
              <a:spcBef>
                <a:spcPts val="1000"/>
              </a:spcBef>
              <a:buClr>
                <a:schemeClr val="accent4"/>
              </a:buClr>
              <a:buSzPts val="4200"/>
              <a:buFont typeface="Palatino"/>
              <a:buChar char="●"/>
              <a:defRPr sz="4200">
                <a:latin typeface="Palatino"/>
                <a:ea typeface="Palatino"/>
                <a:cs typeface="Palatino"/>
                <a:sym typeface="Palatino"/>
              </a:defRPr>
            </a:pPr>
            <a:r>
              <a:t>Direction</a:t>
            </a:r>
          </a:p>
          <a:p>
            <a:pPr marL="457200" indent="-457200">
              <a:lnSpc>
                <a:spcPct val="120000"/>
              </a:lnSpc>
              <a:spcBef>
                <a:spcPts val="1000"/>
              </a:spcBef>
              <a:buClr>
                <a:schemeClr val="accent4"/>
              </a:buClr>
              <a:buSzPts val="4200"/>
              <a:buFont typeface="Palatino"/>
              <a:buChar char="●"/>
              <a:defRPr sz="4200">
                <a:latin typeface="Palatino"/>
                <a:ea typeface="Palatino"/>
                <a:cs typeface="Palatino"/>
                <a:sym typeface="Palatino"/>
              </a:defRPr>
            </a:pPr>
            <a:r>
              <a:t>Different from job or career</a:t>
            </a:r>
          </a:p>
          <a:p>
            <a:pPr marL="457200" indent="-457200">
              <a:lnSpc>
                <a:spcPct val="120000"/>
              </a:lnSpc>
              <a:spcBef>
                <a:spcPts val="1000"/>
              </a:spcBef>
              <a:buClr>
                <a:schemeClr val="accent4"/>
              </a:buClr>
              <a:buSzPts val="4200"/>
              <a:buFont typeface="Palatino"/>
              <a:buChar char="●"/>
              <a:defRPr sz="4200">
                <a:latin typeface="Palatino"/>
                <a:ea typeface="Palatino"/>
                <a:cs typeface="Palatino"/>
                <a:sym typeface="Palatino"/>
              </a:defRPr>
            </a:pPr>
            <a:r>
              <a:t>“Purpose matters.”</a:t>
            </a:r>
          </a:p>
        </p:txBody>
      </p:sp>
      <p:pic>
        <p:nvPicPr>
          <p:cNvPr id="371" name="Google Shape;516;p82" descr="Google Shape;516;p82"/>
          <p:cNvPicPr>
            <a:picLocks noChangeAspect="1"/>
          </p:cNvPicPr>
          <p:nvPr/>
        </p:nvPicPr>
        <p:blipFill>
          <a:blip r:embed="rId3">
            <a:extLst/>
          </a:blip>
          <a:stretch>
            <a:fillRect/>
          </a:stretch>
        </p:blipFill>
        <p:spPr>
          <a:xfrm>
            <a:off x="12112979" y="9072515"/>
            <a:ext cx="252873" cy="144499"/>
          </a:xfrm>
          <a:prstGeom prst="rect">
            <a:avLst/>
          </a:prstGeom>
          <a:ln w="12700">
            <a:miter lim="400000"/>
          </a:ln>
        </p:spPr>
      </p:pic>
      <p:pic>
        <p:nvPicPr>
          <p:cNvPr id="372" name="Google Shape;517;p82" descr="Google Shape;517;p82"/>
          <p:cNvPicPr>
            <a:picLocks noChangeAspect="1"/>
          </p:cNvPicPr>
          <p:nvPr/>
        </p:nvPicPr>
        <p:blipFill>
          <a:blip r:embed="rId4">
            <a:extLst/>
          </a:blip>
          <a:stretch>
            <a:fillRect/>
          </a:stretch>
        </p:blipFill>
        <p:spPr>
          <a:xfrm>
            <a:off x="9103359" y="9070260"/>
            <a:ext cx="2926080" cy="149014"/>
          </a:xfrm>
          <a:prstGeom prst="rect">
            <a:avLst/>
          </a:prstGeom>
          <a:ln w="12700">
            <a:miter lim="400000"/>
          </a:ln>
        </p:spPr>
      </p:pic>
      <p:pic>
        <p:nvPicPr>
          <p:cNvPr id="373" name="Google Shape;518;p82" descr="Google Shape;518;p82"/>
          <p:cNvPicPr>
            <a:picLocks noChangeAspect="1"/>
          </p:cNvPicPr>
          <p:nvPr/>
        </p:nvPicPr>
        <p:blipFill>
          <a:blip r:embed="rId5">
            <a:extLst/>
          </a:blip>
          <a:stretch>
            <a:fillRect/>
          </a:stretch>
        </p:blipFill>
        <p:spPr>
          <a:xfrm>
            <a:off x="594350" y="2621697"/>
            <a:ext cx="4075499" cy="4075500"/>
          </a:xfrm>
          <a:prstGeom prst="rect">
            <a:avLst/>
          </a:prstGeom>
          <a:ln w="12700">
            <a:miter lim="400000"/>
          </a:ln>
        </p:spPr>
      </p:pic>
      <p:sp>
        <p:nvSpPr>
          <p:cNvPr id="374" name="Google Shape;519;p82"/>
          <p:cNvSpPr txBox="1"/>
          <p:nvPr>
            <p:ph type="title"/>
          </p:nvPr>
        </p:nvSpPr>
        <p:spPr>
          <a:xfrm>
            <a:off x="647699" y="152399"/>
            <a:ext cx="11709302" cy="2031902"/>
          </a:xfrm>
          <a:prstGeom prst="rect">
            <a:avLst/>
          </a:prstGeom>
        </p:spPr>
        <p:txBody>
          <a:bodyPr/>
          <a:lstStyle>
            <a:lvl1pPr defTabSz="749808">
              <a:defRPr sz="5740"/>
            </a:lvl1pPr>
          </a:lstStyle>
          <a:p>
            <a:pPr/>
            <a:r>
              <a:t>What Gets You Up In The Morning?</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Google Shape;525;p83" descr="Google Shape;525;p83"/>
          <p:cNvPicPr>
            <a:picLocks noChangeAspect="1"/>
          </p:cNvPicPr>
          <p:nvPr/>
        </p:nvPicPr>
        <p:blipFill>
          <a:blip r:embed="rId2">
            <a:extLst/>
          </a:blip>
          <a:stretch>
            <a:fillRect/>
          </a:stretch>
        </p:blipFill>
        <p:spPr>
          <a:xfrm>
            <a:off x="3890143" y="1676406"/>
            <a:ext cx="5224502" cy="6400801"/>
          </a:xfrm>
          <a:prstGeom prst="rect">
            <a:avLst/>
          </a:prstGeom>
          <a:ln w="12700">
            <a:miter lim="400000"/>
          </a:ln>
        </p:spPr>
      </p:pic>
      <p:pic>
        <p:nvPicPr>
          <p:cNvPr id="379" name="Google Shape;526;p83" descr="Google Shape;526;p83"/>
          <p:cNvPicPr>
            <a:picLocks noChangeAspect="1"/>
          </p:cNvPicPr>
          <p:nvPr/>
        </p:nvPicPr>
        <p:blipFill>
          <a:blip r:embed="rId3">
            <a:extLst/>
          </a:blip>
          <a:stretch>
            <a:fillRect/>
          </a:stretch>
        </p:blipFill>
        <p:spPr>
          <a:xfrm>
            <a:off x="12112979" y="9072515"/>
            <a:ext cx="252873" cy="144499"/>
          </a:xfrm>
          <a:prstGeom prst="rect">
            <a:avLst/>
          </a:prstGeom>
          <a:ln w="12700">
            <a:miter lim="400000"/>
          </a:ln>
        </p:spPr>
      </p:pic>
      <p:pic>
        <p:nvPicPr>
          <p:cNvPr id="380" name="Google Shape;527;p83" descr="Google Shape;527;p83"/>
          <p:cNvPicPr>
            <a:picLocks noChangeAspect="1"/>
          </p:cNvPicPr>
          <p:nvPr/>
        </p:nvPicPr>
        <p:blipFill>
          <a:blip r:embed="rId4">
            <a:extLst/>
          </a:blip>
          <a:stretch>
            <a:fillRect/>
          </a:stretch>
        </p:blipFill>
        <p:spPr>
          <a:xfrm>
            <a:off x="9103359" y="9070260"/>
            <a:ext cx="2926080" cy="149014"/>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Google Shape;534;p84" descr="Google Shape;534;p84"/>
          <p:cNvPicPr>
            <a:picLocks noChangeAspect="1"/>
          </p:cNvPicPr>
          <p:nvPr/>
        </p:nvPicPr>
        <p:blipFill>
          <a:blip r:embed="rId3">
            <a:extLst/>
          </a:blip>
          <a:stretch>
            <a:fillRect/>
          </a:stretch>
        </p:blipFill>
        <p:spPr>
          <a:xfrm>
            <a:off x="8549198" y="3076623"/>
            <a:ext cx="3371876" cy="5204426"/>
          </a:xfrm>
          <a:prstGeom prst="rect">
            <a:avLst/>
          </a:prstGeom>
          <a:ln w="12700">
            <a:miter lim="400000"/>
          </a:ln>
        </p:spPr>
      </p:pic>
      <p:sp>
        <p:nvSpPr>
          <p:cNvPr id="383" name="Google Shape;535;p84"/>
          <p:cNvSpPr txBox="1"/>
          <p:nvPr/>
        </p:nvSpPr>
        <p:spPr>
          <a:xfrm>
            <a:off x="427457" y="3630986"/>
            <a:ext cx="5418602" cy="5501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325114" indent="-338957">
              <a:lnSpc>
                <a:spcPct val="120000"/>
              </a:lnSpc>
              <a:buClr>
                <a:schemeClr val="accent4"/>
              </a:buClr>
              <a:buSzPts val="4200"/>
              <a:buFont typeface="Palatino"/>
              <a:buChar char="•"/>
              <a:defRPr sz="4200">
                <a:latin typeface="Palatino"/>
                <a:ea typeface="Palatino"/>
                <a:cs typeface="Palatino"/>
                <a:sym typeface="Palatino"/>
              </a:defRPr>
            </a:pPr>
            <a:r>
              <a:t> Be more reflective.</a:t>
            </a: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 Be more courageous.</a:t>
            </a: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 Be clear earlier about purpose!</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Google Shape;534;p84" descr="Google Shape;534;p84"/>
          <p:cNvPicPr>
            <a:picLocks noChangeAspect="1"/>
          </p:cNvPicPr>
          <p:nvPr/>
        </p:nvPicPr>
        <p:blipFill>
          <a:blip r:embed="rId3">
            <a:extLst/>
          </a:blip>
          <a:stretch>
            <a:fillRect/>
          </a:stretch>
        </p:blipFill>
        <p:spPr>
          <a:xfrm>
            <a:off x="8549198" y="3076623"/>
            <a:ext cx="3371876" cy="5204426"/>
          </a:xfrm>
          <a:prstGeom prst="rect">
            <a:avLst/>
          </a:prstGeom>
          <a:ln w="12700">
            <a:miter lim="400000"/>
          </a:ln>
        </p:spPr>
      </p:pic>
      <p:sp>
        <p:nvSpPr>
          <p:cNvPr id="388" name="Google Shape;535;p84"/>
          <p:cNvSpPr txBox="1"/>
          <p:nvPr/>
        </p:nvSpPr>
        <p:spPr>
          <a:xfrm>
            <a:off x="427457" y="3630986"/>
            <a:ext cx="5418602" cy="575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325114" indent="-338957">
              <a:lnSpc>
                <a:spcPct val="120000"/>
              </a:lnSpc>
              <a:buClr>
                <a:schemeClr val="accent4"/>
              </a:buClr>
              <a:buSzPts val="4200"/>
              <a:buFont typeface="Palatino"/>
              <a:buChar char="•"/>
              <a:defRPr sz="4200">
                <a:latin typeface="Palatino"/>
                <a:ea typeface="Palatino"/>
                <a:cs typeface="Palatino"/>
                <a:sym typeface="Palatino"/>
              </a:defRPr>
            </a:pPr>
            <a:r>
              <a:t> Gifts</a:t>
            </a: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 Values</a:t>
            </a: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 Passions</a:t>
            </a:r>
            <a:endParaRPr>
              <a:solidFill>
                <a:srgbClr val="000000"/>
              </a:solidFill>
            </a:endParaRP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Needs in the world</a:t>
            </a:r>
            <a:endParaRPr>
              <a:solidFill>
                <a:srgbClr val="000000"/>
              </a:solidFill>
            </a:endParaRPr>
          </a:p>
          <a:p>
            <a:pPr marL="325114" indent="-338957">
              <a:lnSpc>
                <a:spcPct val="120000"/>
              </a:lnSpc>
              <a:spcBef>
                <a:spcPts val="1000"/>
              </a:spcBef>
              <a:buClr>
                <a:schemeClr val="accent4"/>
              </a:buClr>
              <a:buSzPts val="4200"/>
              <a:buFont typeface="Palatino"/>
              <a:buChar char="•"/>
              <a:defRPr sz="4200">
                <a:latin typeface="Palatino"/>
                <a:ea typeface="Palatino"/>
                <a:cs typeface="Palatino"/>
                <a:sym typeface="Palatino"/>
              </a:defRPr>
            </a:pPr>
            <a:r>
              <a:t>Your “Calling”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Google Shape;117;p23" descr="Google Shape;117;p23"/>
          <p:cNvPicPr>
            <a:picLocks noChangeAspect="1"/>
          </p:cNvPicPr>
          <p:nvPr>
            <p:ph type="pic" idx="13"/>
          </p:nvPr>
        </p:nvPicPr>
        <p:blipFill>
          <a:blip r:embed="rId2">
            <a:extLst/>
          </a:blip>
          <a:stretch>
            <a:fillRect/>
          </a:stretch>
        </p:blipFill>
        <p:spPr>
          <a:prstGeom prst="rect">
            <a:avLst/>
          </a:prstGeom>
        </p:spPr>
      </p:pic>
      <p:sp>
        <p:nvSpPr>
          <p:cNvPr id="169" name="Google Shape;118;p23"/>
          <p:cNvSpPr txBox="1"/>
          <p:nvPr>
            <p:ph type="title"/>
          </p:nvPr>
        </p:nvSpPr>
        <p:spPr>
          <a:prstGeom prst="rect">
            <a:avLst/>
          </a:prstGeom>
        </p:spPr>
        <p:txBody>
          <a:bodyPr/>
          <a:lstStyle/>
          <a:p>
            <a:pPr/>
            <a:r>
              <a:t>Florence Nightingale</a:t>
            </a:r>
          </a:p>
        </p:txBody>
      </p:sp>
      <p:sp>
        <p:nvSpPr>
          <p:cNvPr id="170" name="Google Shape;119;p23"/>
          <p:cNvSpPr txBox="1"/>
          <p:nvPr>
            <p:ph type="body" sz="half" idx="1"/>
          </p:nvPr>
        </p:nvSpPr>
        <p:spPr>
          <a:prstGeom prst="rect">
            <a:avLst/>
          </a:prstGeom>
        </p:spPr>
        <p:txBody>
          <a:bodyPr/>
          <a:lstStyle>
            <a:lvl1pPr marL="0" indent="0">
              <a:spcBef>
                <a:spcPts val="0"/>
              </a:spcBef>
              <a:buSzTx/>
              <a:buNone/>
              <a:defRPr sz="4200"/>
            </a:lvl1pPr>
          </a:lstStyle>
          <a:p>
            <a:pPr/>
            <a:r>
              <a:t>The role of the nurse is to put the patient in the best possible condition so that nature can act and healing occur.</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Google Shape;542;p85"/>
          <p:cNvSpPr txBox="1"/>
          <p:nvPr/>
        </p:nvSpPr>
        <p:spPr>
          <a:xfrm>
            <a:off x="476149" y="2384224"/>
            <a:ext cx="12113402" cy="997213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650229" indent="-664072">
              <a:lnSpc>
                <a:spcPct val="120000"/>
              </a:lnSpc>
              <a:buClr>
                <a:schemeClr val="accent4"/>
              </a:buClr>
              <a:buSzPts val="4200"/>
              <a:buFont typeface="Palatino"/>
              <a:buChar char="•"/>
              <a:defRPr sz="4200">
                <a:latin typeface="Palatino"/>
                <a:ea typeface="Palatino"/>
                <a:cs typeface="Palatino"/>
                <a:sym typeface="Palatino"/>
              </a:defRPr>
            </a:pPr>
            <a:r>
              <a:t>Study of over 6,000 people funded by the NIA, researchers found that people who had a greater sense of purpose and direction in life were more likely to outlive their peers.</a:t>
            </a:r>
            <a:br/>
          </a:p>
          <a:p>
            <a:pPr marL="650229" indent="-664072">
              <a:lnSpc>
                <a:spcPct val="120000"/>
              </a:lnSpc>
              <a:buClr>
                <a:schemeClr val="accent4"/>
              </a:buClr>
              <a:buSzPts val="4200"/>
              <a:buFont typeface="Palatino"/>
              <a:buChar char="•"/>
              <a:defRPr sz="4200">
                <a:latin typeface="Palatino"/>
                <a:ea typeface="Palatino"/>
                <a:cs typeface="Palatino"/>
                <a:sym typeface="Palatino"/>
              </a:defRPr>
            </a:pPr>
            <a:r>
              <a:t>People with a sense of purpose had a 15% lower risk of death compared to those who said they were aimless.</a:t>
            </a:r>
          </a:p>
          <a:p>
            <a:pPr lvl="2" marL="1788131" indent="-535676">
              <a:lnSpc>
                <a:spcPct val="120000"/>
              </a:lnSpc>
              <a:buClr>
                <a:schemeClr val="accent4"/>
              </a:buClr>
              <a:buSzPts val="3600"/>
              <a:buFont typeface="Palatino"/>
              <a:buChar char="•"/>
              <a:defRPr sz="3600">
                <a:latin typeface="Palatino"/>
                <a:ea typeface="Palatino"/>
                <a:cs typeface="Palatino"/>
                <a:sym typeface="Palatino"/>
              </a:defRPr>
            </a:pPr>
            <a:r>
              <a:t>(Hill et al, 2014)</a:t>
            </a:r>
          </a:p>
          <a:p>
            <a:pPr marL="307076" indent="-126482" algn="ctr">
              <a:spcBef>
                <a:spcPts val="1400"/>
              </a:spcBef>
              <a:defRPr sz="2800">
                <a:solidFill>
                  <a:srgbClr val="7B8B7C"/>
                </a:solidFill>
                <a:latin typeface="Times New Roman"/>
                <a:ea typeface="Times New Roman"/>
                <a:cs typeface="Times New Roman"/>
                <a:sym typeface="Times New Roman"/>
              </a:defRPr>
            </a:pPr>
          </a:p>
          <a:p>
            <a:pPr marL="307076" indent="-126482" algn="ctr">
              <a:spcBef>
                <a:spcPts val="1400"/>
              </a:spcBef>
              <a:defRPr sz="2800">
                <a:solidFill>
                  <a:srgbClr val="7B8B7C"/>
                </a:solidFill>
                <a:latin typeface="Times New Roman"/>
                <a:ea typeface="Times New Roman"/>
                <a:cs typeface="Times New Roman"/>
                <a:sym typeface="Times New Roman"/>
              </a:defRPr>
            </a:pPr>
          </a:p>
          <a:p>
            <a:pPr marL="307076" indent="-126482" algn="ctr">
              <a:spcBef>
                <a:spcPts val="1400"/>
              </a:spcBef>
              <a:defRPr sz="2800">
                <a:solidFill>
                  <a:srgbClr val="7B8B7C"/>
                </a:solidFill>
                <a:latin typeface="Times New Roman"/>
                <a:ea typeface="Times New Roman"/>
                <a:cs typeface="Times New Roman"/>
                <a:sym typeface="Times New Roman"/>
              </a:defRPr>
            </a:pPr>
          </a:p>
        </p:txBody>
      </p:sp>
      <p:pic>
        <p:nvPicPr>
          <p:cNvPr id="393" name="Google Shape;543;p85" descr="Google Shape;543;p85"/>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94" name="Google Shape;544;p85" descr="Google Shape;544;p85"/>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395" name="Google Shape;545;p85"/>
          <p:cNvSpPr txBox="1"/>
          <p:nvPr>
            <p:ph type="title"/>
          </p:nvPr>
        </p:nvSpPr>
        <p:spPr>
          <a:xfrm>
            <a:off x="647699" y="152399"/>
            <a:ext cx="11709302" cy="2031902"/>
          </a:xfrm>
          <a:prstGeom prst="rect">
            <a:avLst/>
          </a:prstGeom>
        </p:spPr>
        <p:txBody>
          <a:bodyPr/>
          <a:lstStyle>
            <a:lvl1pPr defTabSz="768095">
              <a:defRPr sz="5880"/>
            </a:lvl1pPr>
          </a:lstStyle>
          <a:p>
            <a:pPr/>
            <a:r>
              <a:t>Purpose, Wellbeing, and Longevity</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Google Shape;551;p86" descr="Google Shape;551;p86"/>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398" name="Google Shape;552;p86" descr="Google Shape;552;p86"/>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pic>
        <p:nvPicPr>
          <p:cNvPr id="399" name="Google Shape;553;p86" descr="Google Shape;553;p86"/>
          <p:cNvPicPr>
            <a:picLocks noChangeAspect="1"/>
          </p:cNvPicPr>
          <p:nvPr/>
        </p:nvPicPr>
        <p:blipFill>
          <a:blip r:embed="rId4">
            <a:extLst/>
          </a:blip>
          <a:stretch>
            <a:fillRect/>
          </a:stretch>
        </p:blipFill>
        <p:spPr>
          <a:xfrm>
            <a:off x="2267450" y="2184986"/>
            <a:ext cx="8469895" cy="538363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Google Shape;559;p87"/>
          <p:cNvSpPr txBox="1"/>
          <p:nvPr/>
        </p:nvSpPr>
        <p:spPr>
          <a:xfrm>
            <a:off x="4607250" y="2267169"/>
            <a:ext cx="8049901" cy="763012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lnSpc>
                <a:spcPct val="120000"/>
              </a:lnSpc>
              <a:buClr>
                <a:schemeClr val="accent4"/>
              </a:buClr>
              <a:buSzPts val="4200"/>
              <a:buFont typeface="Palatino"/>
              <a:buChar char="●"/>
              <a:defRPr sz="4200">
                <a:latin typeface="Palatino"/>
                <a:ea typeface="Palatino"/>
                <a:cs typeface="Palatino"/>
                <a:sym typeface="Palatino"/>
              </a:defRPr>
            </a:pPr>
            <a:r>
              <a:t>Close connections between people, formed by emotional bonds and interactions.</a:t>
            </a:r>
          </a:p>
          <a:p>
            <a:pPr marL="457200" indent="-457200">
              <a:lnSpc>
                <a:spcPct val="120000"/>
              </a:lnSpc>
              <a:buClr>
                <a:schemeClr val="accent4"/>
              </a:buClr>
              <a:buSzPts val="4200"/>
              <a:buFont typeface="Palatino"/>
              <a:buChar char="●"/>
              <a:defRPr sz="4200">
                <a:latin typeface="Palatino"/>
                <a:ea typeface="Palatino"/>
                <a:cs typeface="Palatino"/>
                <a:sym typeface="Palatino"/>
              </a:defRPr>
            </a:pPr>
            <a:r>
              <a:t>Health risks of being alone are comparable in magnitude to the risks associated with cigarette smoking, high blood pressure and obesity.</a:t>
            </a:r>
          </a:p>
          <a:p>
            <a:pPr marL="457200" indent="-457200">
              <a:lnSpc>
                <a:spcPct val="120000"/>
              </a:lnSpc>
              <a:buClr>
                <a:schemeClr val="accent4"/>
              </a:buClr>
              <a:buSzPts val="4200"/>
              <a:buFont typeface="Palatino"/>
              <a:buChar char="●"/>
              <a:defRPr sz="4200">
                <a:latin typeface="Palatino"/>
                <a:ea typeface="Palatino"/>
                <a:cs typeface="Palatino"/>
                <a:sym typeface="Palatino"/>
              </a:defRPr>
            </a:pPr>
            <a:r>
              <a:t>“Isolation is fatal.”</a:t>
            </a:r>
          </a:p>
        </p:txBody>
      </p:sp>
      <p:pic>
        <p:nvPicPr>
          <p:cNvPr id="402" name="Google Shape;560;p87" descr="Google Shape;560;p87"/>
          <p:cNvPicPr>
            <a:picLocks noChangeAspect="1"/>
          </p:cNvPicPr>
          <p:nvPr/>
        </p:nvPicPr>
        <p:blipFill>
          <a:blip r:embed="rId3">
            <a:extLst/>
          </a:blip>
          <a:stretch>
            <a:fillRect/>
          </a:stretch>
        </p:blipFill>
        <p:spPr>
          <a:xfrm>
            <a:off x="554174" y="2509624"/>
            <a:ext cx="3678077" cy="3678077"/>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Google Shape;566;p88"/>
          <p:cNvSpPr txBox="1"/>
          <p:nvPr/>
        </p:nvSpPr>
        <p:spPr>
          <a:xfrm>
            <a:off x="5276848" y="2631191"/>
            <a:ext cx="7152600" cy="6136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95300">
              <a:spcBef>
                <a:spcPts val="1400"/>
              </a:spcBef>
              <a:buClr>
                <a:schemeClr val="accent4"/>
              </a:buClr>
              <a:buSzPts val="4200"/>
              <a:buFont typeface="Palatino"/>
              <a:buChar char="•"/>
              <a:defRPr sz="4200">
                <a:latin typeface="Palatino"/>
                <a:ea typeface="Palatino"/>
                <a:cs typeface="Palatino"/>
                <a:sym typeface="Palatino"/>
              </a:defRPr>
            </a:pPr>
            <a:r>
              <a:t>Are there people you are close to – family, friends?</a:t>
            </a:r>
          </a:p>
          <a:p>
            <a:pPr marL="342900" indent="-356743">
              <a:spcBef>
                <a:spcPts val="1400"/>
              </a:spcBef>
              <a:buClr>
                <a:schemeClr val="accent4"/>
              </a:buClr>
              <a:buSzPts val="4200"/>
              <a:buFont typeface="Palatino"/>
              <a:buChar char="•"/>
              <a:defRPr sz="4200">
                <a:latin typeface="Palatino"/>
                <a:ea typeface="Palatino"/>
                <a:cs typeface="Palatino"/>
                <a:sym typeface="Palatino"/>
              </a:defRPr>
            </a:pPr>
            <a:r>
              <a:t>Are there people you can turn to when you are ….</a:t>
            </a:r>
          </a:p>
          <a:p>
            <a:pPr marL="342900" indent="-356743">
              <a:spcBef>
                <a:spcPts val="1400"/>
              </a:spcBef>
              <a:buClr>
                <a:schemeClr val="accent4"/>
              </a:buClr>
              <a:buSzPts val="4200"/>
              <a:buFont typeface="Palatino"/>
              <a:buChar char="•"/>
              <a:defRPr sz="4200">
                <a:latin typeface="Palatino"/>
                <a:ea typeface="Palatino"/>
                <a:cs typeface="Palatino"/>
                <a:sym typeface="Palatino"/>
              </a:defRPr>
            </a:pPr>
            <a:r>
              <a:t>Are you personal relationships balanced in terms of giving and receiving?</a:t>
            </a:r>
          </a:p>
        </p:txBody>
      </p:sp>
      <p:pic>
        <p:nvPicPr>
          <p:cNvPr id="407" name="Google Shape;567;p88" descr="Google Shape;567;p88"/>
          <p:cNvPicPr>
            <a:picLocks noChangeAspect="1"/>
          </p:cNvPicPr>
          <p:nvPr/>
        </p:nvPicPr>
        <p:blipFill>
          <a:blip r:embed="rId3">
            <a:extLst/>
          </a:blip>
          <a:stretch>
            <a:fillRect/>
          </a:stretch>
        </p:blipFill>
        <p:spPr>
          <a:xfrm>
            <a:off x="554174" y="2509624"/>
            <a:ext cx="3678077" cy="3678077"/>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Google Shape;573;p89"/>
          <p:cNvSpPr txBox="1"/>
          <p:nvPr>
            <p:ph type="body" sz="half" idx="1"/>
          </p:nvPr>
        </p:nvSpPr>
        <p:spPr>
          <a:xfrm>
            <a:off x="5592321" y="2509624"/>
            <a:ext cx="7479301" cy="6177301"/>
          </a:xfrm>
          <a:prstGeom prst="rect">
            <a:avLst/>
          </a:prstGeom>
        </p:spPr>
        <p:txBody>
          <a:bodyPr/>
          <a:lstStyle/>
          <a:p>
            <a:pPr indent="-495300">
              <a:lnSpc>
                <a:spcPct val="120000"/>
              </a:lnSpc>
              <a:spcBef>
                <a:spcPts val="1400"/>
              </a:spcBef>
              <a:buClr>
                <a:schemeClr val="accent4"/>
              </a:buClr>
              <a:buSzPts val="4200"/>
              <a:defRPr sz="4200"/>
            </a:pPr>
            <a:r>
              <a:t>Share your feelings</a:t>
            </a:r>
          </a:p>
          <a:p>
            <a:pPr indent="-495300">
              <a:lnSpc>
                <a:spcPct val="120000"/>
              </a:lnSpc>
              <a:spcBef>
                <a:spcPts val="0"/>
              </a:spcBef>
              <a:buClr>
                <a:schemeClr val="accent4"/>
              </a:buClr>
              <a:buSzPts val="4200"/>
              <a:defRPr sz="4200"/>
            </a:pPr>
            <a:r>
              <a:t>Listen deeply</a:t>
            </a:r>
          </a:p>
          <a:p>
            <a:pPr indent="-495300">
              <a:lnSpc>
                <a:spcPct val="120000"/>
              </a:lnSpc>
              <a:spcBef>
                <a:spcPts val="0"/>
              </a:spcBef>
              <a:buClr>
                <a:schemeClr val="accent4"/>
              </a:buClr>
              <a:buSzPts val="4200"/>
              <a:defRPr sz="4200"/>
            </a:pPr>
            <a:r>
              <a:t>Avoid assumptions</a:t>
            </a:r>
          </a:p>
          <a:p>
            <a:pPr indent="-495300">
              <a:lnSpc>
                <a:spcPct val="120000"/>
              </a:lnSpc>
              <a:spcBef>
                <a:spcPts val="0"/>
              </a:spcBef>
              <a:buClr>
                <a:schemeClr val="accent4"/>
              </a:buClr>
              <a:buSzPts val="4200"/>
              <a:defRPr sz="4200"/>
            </a:pPr>
            <a:r>
              <a:t>Build trust</a:t>
            </a:r>
          </a:p>
          <a:p>
            <a:pPr indent="-495300">
              <a:lnSpc>
                <a:spcPct val="120000"/>
              </a:lnSpc>
              <a:spcBef>
                <a:spcPts val="0"/>
              </a:spcBef>
              <a:buClr>
                <a:schemeClr val="accent4"/>
              </a:buClr>
              <a:buSzPts val="4200"/>
              <a:defRPr sz="4200"/>
            </a:pPr>
            <a:r>
              <a:t>Allow yourself to be vulnerable</a:t>
            </a:r>
          </a:p>
          <a:p>
            <a:pPr indent="-495300">
              <a:lnSpc>
                <a:spcPct val="120000"/>
              </a:lnSpc>
              <a:spcBef>
                <a:spcPts val="0"/>
              </a:spcBef>
              <a:buClr>
                <a:schemeClr val="accent4"/>
              </a:buClr>
              <a:buSzPts val="4200"/>
              <a:defRPr sz="4200"/>
            </a:pPr>
            <a:r>
              <a:t>Manage conflict</a:t>
            </a:r>
          </a:p>
        </p:txBody>
      </p:sp>
      <p:pic>
        <p:nvPicPr>
          <p:cNvPr id="412" name="Google Shape;574;p89" descr="Google Shape;574;p89"/>
          <p:cNvPicPr>
            <a:picLocks noChangeAspect="1"/>
          </p:cNvPicPr>
          <p:nvPr/>
        </p:nvPicPr>
        <p:blipFill>
          <a:blip r:embed="rId2">
            <a:extLst/>
          </a:blip>
          <a:stretch>
            <a:fillRect/>
          </a:stretch>
        </p:blipFill>
        <p:spPr>
          <a:xfrm>
            <a:off x="554174" y="2509624"/>
            <a:ext cx="3678077" cy="3678077"/>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Google Shape;580;p90"/>
          <p:cNvSpPr txBox="1"/>
          <p:nvPr>
            <p:ph type="body" sz="half" idx="1"/>
          </p:nvPr>
        </p:nvSpPr>
        <p:spPr>
          <a:xfrm>
            <a:off x="5901990" y="1805864"/>
            <a:ext cx="5685001" cy="6719100"/>
          </a:xfrm>
          <a:prstGeom prst="rect">
            <a:avLst/>
          </a:prstGeom>
        </p:spPr>
        <p:txBody>
          <a:bodyPr/>
          <a:lstStyle/>
          <a:p>
            <a:pPr marL="0" indent="0">
              <a:spcBef>
                <a:spcPts val="0"/>
              </a:spcBef>
              <a:buSzTx/>
              <a:buNone/>
              <a:defRPr b="1">
                <a:solidFill>
                  <a:srgbClr val="FFFFFF"/>
                </a:solidFill>
                <a:latin typeface="+mn-lt"/>
                <a:ea typeface="+mn-ea"/>
                <a:cs typeface="+mn-cs"/>
                <a:sym typeface="Arial"/>
              </a:defRPr>
            </a:pPr>
          </a:p>
          <a:p>
            <a:pPr marL="533400" indent="-698956">
              <a:spcBef>
                <a:spcPts val="1400"/>
              </a:spcBef>
              <a:buClr>
                <a:schemeClr val="accent4"/>
              </a:buClr>
              <a:buSzPts val="4200"/>
              <a:defRPr sz="4200"/>
            </a:pPr>
            <a:r>
              <a:t>Livability</a:t>
            </a:r>
          </a:p>
          <a:p>
            <a:pPr marL="533400" indent="-698956">
              <a:spcBef>
                <a:spcPts val="1400"/>
              </a:spcBef>
              <a:buClr>
                <a:schemeClr val="accent4"/>
              </a:buClr>
              <a:buSzPts val="4200"/>
              <a:defRPr sz="4200"/>
            </a:pPr>
            <a:r>
              <a:t>Equity</a:t>
            </a:r>
          </a:p>
          <a:p>
            <a:pPr marL="533400" indent="-698956">
              <a:spcBef>
                <a:spcPts val="1400"/>
              </a:spcBef>
              <a:buClr>
                <a:schemeClr val="accent4"/>
              </a:buClr>
              <a:buSzPts val="4200"/>
              <a:defRPr sz="4200"/>
            </a:pPr>
            <a:r>
              <a:t>Connectedness</a:t>
            </a:r>
          </a:p>
        </p:txBody>
      </p:sp>
      <p:pic>
        <p:nvPicPr>
          <p:cNvPr id="415" name="Google Shape;581;p90" descr="Google Shape;581;p90"/>
          <p:cNvPicPr>
            <a:picLocks noChangeAspect="1"/>
          </p:cNvPicPr>
          <p:nvPr/>
        </p:nvPicPr>
        <p:blipFill>
          <a:blip r:embed="rId2">
            <a:extLst/>
          </a:blip>
          <a:stretch>
            <a:fillRect/>
          </a:stretch>
        </p:blipFill>
        <p:spPr>
          <a:xfrm>
            <a:off x="647701" y="2593723"/>
            <a:ext cx="3937500" cy="3937475"/>
          </a:xfrm>
          <a:prstGeom prst="rect">
            <a:avLst/>
          </a:prstGeom>
          <a:ln w="12700">
            <a:miter lim="400000"/>
          </a:ln>
        </p:spPr>
      </p:pic>
      <p:sp>
        <p:nvSpPr>
          <p:cNvPr id="416" name="Google Shape;582;p90"/>
          <p:cNvSpPr txBox="1"/>
          <p:nvPr>
            <p:ph type="title"/>
          </p:nvPr>
        </p:nvSpPr>
        <p:spPr>
          <a:xfrm>
            <a:off x="647699" y="152399"/>
            <a:ext cx="11709302" cy="2031902"/>
          </a:xfrm>
          <a:prstGeom prst="rect">
            <a:avLst/>
          </a:prstGeom>
        </p:spPr>
        <p:txBody>
          <a:bodyPr/>
          <a:lstStyle>
            <a:lvl1pPr defTabSz="777240">
              <a:defRPr sz="5950"/>
            </a:lvl1pPr>
          </a:lstStyle>
          <a:p>
            <a:pPr/>
            <a:r>
              <a:t>Qualities of a Healthy Community</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Google Shape;588;p91"/>
          <p:cNvSpPr txBox="1"/>
          <p:nvPr>
            <p:ph type="body" idx="1"/>
          </p:nvPr>
        </p:nvSpPr>
        <p:spPr>
          <a:xfrm>
            <a:off x="5102800" y="3426274"/>
            <a:ext cx="8523901" cy="6111902"/>
          </a:xfrm>
          <a:prstGeom prst="rect">
            <a:avLst/>
          </a:prstGeom>
        </p:spPr>
        <p:txBody>
          <a:bodyPr/>
          <a:lstStyle/>
          <a:p>
            <a:pPr marL="480059" indent="-629061" defTabSz="822959">
              <a:lnSpc>
                <a:spcPct val="90000"/>
              </a:lnSpc>
              <a:spcBef>
                <a:spcPts val="1200"/>
              </a:spcBef>
              <a:buClr>
                <a:schemeClr val="accent4"/>
              </a:buClr>
              <a:buSzPts val="3700"/>
              <a:defRPr sz="3780">
                <a:solidFill>
                  <a:srgbClr val="7B8B7C"/>
                </a:solidFill>
              </a:defRPr>
            </a:pPr>
            <a:r>
              <a:t>Economic</a:t>
            </a:r>
          </a:p>
          <a:p>
            <a:pPr marL="480059" indent="-629061" defTabSz="822959">
              <a:lnSpc>
                <a:spcPct val="90000"/>
              </a:lnSpc>
              <a:spcBef>
                <a:spcPts val="1200"/>
              </a:spcBef>
              <a:buClr>
                <a:schemeClr val="accent4"/>
              </a:buClr>
              <a:buSzPts val="3700"/>
              <a:defRPr sz="3780">
                <a:solidFill>
                  <a:srgbClr val="7B8B7C"/>
                </a:solidFill>
              </a:defRPr>
            </a:pPr>
            <a:r>
              <a:t>Social</a:t>
            </a:r>
          </a:p>
          <a:p>
            <a:pPr marL="480059" indent="-629061" defTabSz="822959">
              <a:lnSpc>
                <a:spcPct val="90000"/>
              </a:lnSpc>
              <a:spcBef>
                <a:spcPts val="1200"/>
              </a:spcBef>
              <a:buClr>
                <a:schemeClr val="accent4"/>
              </a:buClr>
              <a:buSzPts val="3700"/>
              <a:defRPr sz="3780">
                <a:solidFill>
                  <a:srgbClr val="7B8B7C"/>
                </a:solidFill>
              </a:defRPr>
            </a:pPr>
            <a:r>
              <a:t>Cultural</a:t>
            </a:r>
          </a:p>
          <a:p>
            <a:pPr marL="480059" indent="-629061" defTabSz="822959">
              <a:lnSpc>
                <a:spcPct val="90000"/>
              </a:lnSpc>
              <a:spcBef>
                <a:spcPts val="1200"/>
              </a:spcBef>
              <a:buClr>
                <a:schemeClr val="accent4"/>
              </a:buClr>
              <a:buSzPts val="3700"/>
              <a:defRPr sz="3780">
                <a:solidFill>
                  <a:srgbClr val="7B8B7C"/>
                </a:solidFill>
              </a:defRPr>
            </a:pPr>
            <a:r>
              <a:t>Political</a:t>
            </a:r>
          </a:p>
          <a:p>
            <a:pPr marL="480059" indent="-629061" defTabSz="822959">
              <a:lnSpc>
                <a:spcPct val="90000"/>
              </a:lnSpc>
              <a:spcBef>
                <a:spcPts val="1200"/>
              </a:spcBef>
              <a:buClr>
                <a:schemeClr val="accent4"/>
              </a:buClr>
              <a:buSzPts val="3700"/>
              <a:defRPr sz="3780">
                <a:solidFill>
                  <a:srgbClr val="7B8B7C"/>
                </a:solidFill>
              </a:defRPr>
            </a:pPr>
            <a:r>
              <a:t>Technological</a:t>
            </a:r>
          </a:p>
          <a:p>
            <a:pPr lvl="1" marL="960119" indent="-587501" defTabSz="822959">
              <a:lnSpc>
                <a:spcPct val="90000"/>
              </a:lnSpc>
              <a:spcBef>
                <a:spcPts val="1200"/>
              </a:spcBef>
              <a:buClr>
                <a:schemeClr val="accent4"/>
              </a:buClr>
              <a:buSzPts val="3200"/>
              <a:defRPr sz="3239">
                <a:solidFill>
                  <a:srgbClr val="7B8B7C"/>
                </a:solidFill>
              </a:defRPr>
            </a:pPr>
            <a:r>
              <a:t>e.g. - jobs, schools, transportation, crime, internet access, theaters, green space</a:t>
            </a:r>
          </a:p>
          <a:p>
            <a:pPr marL="122328" indent="-31300" defTabSz="822959">
              <a:lnSpc>
                <a:spcPct val="90000"/>
              </a:lnSpc>
              <a:spcBef>
                <a:spcPts val="1200"/>
              </a:spcBef>
              <a:buSzTx/>
              <a:buNone/>
              <a:defRPr sz="3509">
                <a:solidFill>
                  <a:srgbClr val="7B8B7C"/>
                </a:solidFill>
                <a:latin typeface="Times"/>
                <a:ea typeface="Times"/>
                <a:cs typeface="Times"/>
                <a:sym typeface="Times"/>
              </a:defRPr>
            </a:pPr>
          </a:p>
        </p:txBody>
      </p:sp>
      <p:sp>
        <p:nvSpPr>
          <p:cNvPr id="419" name="Google Shape;589;p91"/>
          <p:cNvSpPr txBox="1"/>
          <p:nvPr>
            <p:ph type="title"/>
          </p:nvPr>
        </p:nvSpPr>
        <p:spPr>
          <a:xfrm>
            <a:off x="647699" y="152399"/>
            <a:ext cx="11709302" cy="2031902"/>
          </a:xfrm>
          <a:prstGeom prst="rect">
            <a:avLst/>
          </a:prstGeom>
        </p:spPr>
        <p:txBody>
          <a:bodyPr/>
          <a:lstStyle/>
          <a:p>
            <a:pPr/>
            <a:r>
              <a:t>Livability and Equity</a:t>
            </a:r>
          </a:p>
        </p:txBody>
      </p:sp>
      <p:pic>
        <p:nvPicPr>
          <p:cNvPr id="420" name="Google Shape;590;p91" descr="Google Shape;590;p91"/>
          <p:cNvPicPr>
            <a:picLocks noChangeAspect="1"/>
          </p:cNvPicPr>
          <p:nvPr/>
        </p:nvPicPr>
        <p:blipFill>
          <a:blip r:embed="rId2">
            <a:extLst/>
          </a:blip>
          <a:stretch>
            <a:fillRect/>
          </a:stretch>
        </p:blipFill>
        <p:spPr>
          <a:xfrm>
            <a:off x="647701" y="2593723"/>
            <a:ext cx="3937500" cy="3937475"/>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Google Shape;596;p92"/>
          <p:cNvSpPr txBox="1"/>
          <p:nvPr>
            <p:ph type="body" sz="half" idx="1"/>
          </p:nvPr>
        </p:nvSpPr>
        <p:spPr>
          <a:xfrm>
            <a:off x="6453325" y="3550015"/>
            <a:ext cx="5684401" cy="6719101"/>
          </a:xfrm>
          <a:prstGeom prst="rect">
            <a:avLst/>
          </a:prstGeom>
        </p:spPr>
        <p:txBody>
          <a:bodyPr/>
          <a:lstStyle/>
          <a:p>
            <a:pPr marL="437387" indent="-437387" defTabSz="749808">
              <a:spcBef>
                <a:spcPts val="0"/>
              </a:spcBef>
              <a:buSzTx/>
              <a:buNone/>
              <a:defRPr sz="3443"/>
            </a:pPr>
            <a:r>
              <a:t>Engagement</a:t>
            </a:r>
          </a:p>
          <a:p>
            <a:pPr marL="437387" indent="-573144" defTabSz="749808">
              <a:spcBef>
                <a:spcPts val="1100"/>
              </a:spcBef>
              <a:buClr>
                <a:schemeClr val="accent4"/>
              </a:buClr>
              <a:buSzPts val="3400"/>
              <a:defRPr sz="3443"/>
            </a:pPr>
            <a:r>
              <a:t>Participation</a:t>
            </a:r>
          </a:p>
          <a:p>
            <a:pPr marL="437387" indent="-573144" defTabSz="749808">
              <a:spcBef>
                <a:spcPts val="1100"/>
              </a:spcBef>
              <a:buClr>
                <a:schemeClr val="accent4"/>
              </a:buClr>
              <a:buSzPts val="3400"/>
              <a:defRPr sz="3443"/>
            </a:pPr>
            <a:r>
              <a:t>Connections</a:t>
            </a:r>
            <a:br/>
          </a:p>
          <a:p>
            <a:pPr marL="437387" indent="-437387" defTabSz="749808">
              <a:spcBef>
                <a:spcPts val="1100"/>
              </a:spcBef>
              <a:buSzTx/>
              <a:buNone/>
              <a:defRPr sz="3443"/>
            </a:pPr>
            <a:r>
              <a:t>Empowerment</a:t>
            </a:r>
          </a:p>
          <a:p>
            <a:pPr marL="437387" indent="-573144" defTabSz="749808">
              <a:spcBef>
                <a:spcPts val="1100"/>
              </a:spcBef>
              <a:buClr>
                <a:schemeClr val="accent4"/>
              </a:buClr>
              <a:buSzPts val="3400"/>
              <a:defRPr sz="3443"/>
            </a:pPr>
            <a:r>
              <a:t>Moved to action</a:t>
            </a:r>
          </a:p>
          <a:p>
            <a:pPr marL="437387" indent="-573144" defTabSz="749808">
              <a:spcBef>
                <a:spcPts val="1100"/>
              </a:spcBef>
              <a:buClr>
                <a:schemeClr val="accent4"/>
              </a:buClr>
              <a:buSzPts val="3400"/>
              <a:defRPr sz="3443"/>
            </a:pPr>
            <a:r>
              <a:t>Networks of citizen efforts</a:t>
            </a:r>
          </a:p>
          <a:p>
            <a:pPr marL="354450" indent="-271513" defTabSz="749808">
              <a:spcBef>
                <a:spcPts val="1100"/>
              </a:spcBef>
              <a:buSzTx/>
              <a:buNone/>
              <a:defRPr sz="3198">
                <a:solidFill>
                  <a:srgbClr val="7B8B7C"/>
                </a:solidFill>
                <a:latin typeface="Times New Roman"/>
                <a:ea typeface="Times New Roman"/>
                <a:cs typeface="Times New Roman"/>
                <a:sym typeface="Times New Roman"/>
              </a:defRPr>
            </a:pPr>
          </a:p>
          <a:p>
            <a:pPr marL="194392" indent="-194392" defTabSz="749808">
              <a:spcBef>
                <a:spcPts val="1100"/>
              </a:spcBef>
              <a:buSzTx/>
              <a:buNone/>
              <a:defRPr sz="3198">
                <a:solidFill>
                  <a:srgbClr val="7B8B7C"/>
                </a:solidFill>
                <a:latin typeface="Times New Roman"/>
                <a:ea typeface="Times New Roman"/>
                <a:cs typeface="Times New Roman"/>
                <a:sym typeface="Times New Roman"/>
              </a:defRPr>
            </a:pPr>
          </a:p>
        </p:txBody>
      </p:sp>
      <p:pic>
        <p:nvPicPr>
          <p:cNvPr id="423" name="Google Shape;597;p92" descr="Google Shape;597;p92"/>
          <p:cNvPicPr>
            <a:picLocks noChangeAspect="1"/>
          </p:cNvPicPr>
          <p:nvPr/>
        </p:nvPicPr>
        <p:blipFill>
          <a:blip r:embed="rId3">
            <a:extLst/>
          </a:blip>
          <a:stretch>
            <a:fillRect/>
          </a:stretch>
        </p:blipFill>
        <p:spPr>
          <a:xfrm>
            <a:off x="832239" y="6316898"/>
            <a:ext cx="3568425" cy="2676325"/>
          </a:xfrm>
          <a:prstGeom prst="rect">
            <a:avLst/>
          </a:prstGeom>
          <a:ln w="12700">
            <a:miter lim="400000"/>
          </a:ln>
        </p:spPr>
      </p:pic>
      <p:pic>
        <p:nvPicPr>
          <p:cNvPr id="424" name="Google Shape;598;p92" descr="Google Shape;598;p92"/>
          <p:cNvPicPr>
            <a:picLocks noChangeAspect="1"/>
          </p:cNvPicPr>
          <p:nvPr/>
        </p:nvPicPr>
        <p:blipFill>
          <a:blip r:embed="rId4">
            <a:extLst/>
          </a:blip>
          <a:stretch>
            <a:fillRect/>
          </a:stretch>
        </p:blipFill>
        <p:spPr>
          <a:xfrm>
            <a:off x="647701" y="2379422"/>
            <a:ext cx="3937500" cy="3937475"/>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Google Shape;604;p93"/>
          <p:cNvSpPr txBox="1"/>
          <p:nvPr>
            <p:ph type="body" sz="half" idx="1"/>
          </p:nvPr>
        </p:nvSpPr>
        <p:spPr>
          <a:xfrm>
            <a:off x="5317101" y="2832375"/>
            <a:ext cx="6820801" cy="6719100"/>
          </a:xfrm>
          <a:prstGeom prst="rect">
            <a:avLst/>
          </a:prstGeom>
        </p:spPr>
        <p:txBody>
          <a:bodyPr/>
          <a:lstStyle/>
          <a:p>
            <a:pPr marL="432054" indent="-432054" defTabSz="740663">
              <a:spcBef>
                <a:spcPts val="0"/>
              </a:spcBef>
              <a:buSzTx/>
              <a:buNone/>
              <a:defRPr sz="3159">
                <a:solidFill>
                  <a:srgbClr val="7B8B7C"/>
                </a:solidFill>
                <a:latin typeface="Times New Roman"/>
                <a:ea typeface="Times New Roman"/>
                <a:cs typeface="Times New Roman"/>
                <a:sym typeface="Times New Roman"/>
              </a:defRPr>
            </a:pPr>
          </a:p>
          <a:p>
            <a:pPr marL="0" indent="0" defTabSz="740663">
              <a:spcBef>
                <a:spcPts val="1100"/>
              </a:spcBef>
              <a:buSzTx/>
              <a:buNone/>
              <a:defRPr sz="3402"/>
            </a:pPr>
            <a:r>
              <a:t>People living in American cities with low wellbeing are twice as likely to have a heart attack as those who live in a city with high wellbeing. </a:t>
            </a:r>
          </a:p>
          <a:p>
            <a:pPr marL="432054" indent="-432054" defTabSz="740663">
              <a:spcBef>
                <a:spcPts val="1100"/>
              </a:spcBef>
              <a:buSzTx/>
              <a:buNone/>
              <a:defRPr sz="3402"/>
            </a:pPr>
          </a:p>
          <a:p>
            <a:pPr marL="432054" indent="-432054" defTabSz="740663">
              <a:spcBef>
                <a:spcPts val="1100"/>
              </a:spcBef>
              <a:buSzTx/>
              <a:buNone/>
              <a:defRPr sz="3402"/>
            </a:pPr>
            <a:r>
              <a:t>“Community nurtures and sustains us.”</a:t>
            </a:r>
          </a:p>
          <a:p>
            <a:pPr marL="110096" indent="-28170" defTabSz="740663">
              <a:spcBef>
                <a:spcPts val="1100"/>
              </a:spcBef>
              <a:buSzTx/>
              <a:buNone/>
              <a:defRPr sz="3159">
                <a:solidFill>
                  <a:srgbClr val="7B8B7C"/>
                </a:solidFill>
                <a:latin typeface="Times New Roman"/>
                <a:ea typeface="Times New Roman"/>
                <a:cs typeface="Times New Roman"/>
                <a:sym typeface="Times New Roman"/>
              </a:defRPr>
            </a:pPr>
          </a:p>
        </p:txBody>
      </p:sp>
      <p:pic>
        <p:nvPicPr>
          <p:cNvPr id="429" name="Google Shape;605;p93" descr="Google Shape;605;p93"/>
          <p:cNvPicPr>
            <a:picLocks noChangeAspect="1"/>
          </p:cNvPicPr>
          <p:nvPr/>
        </p:nvPicPr>
        <p:blipFill>
          <a:blip r:embed="rId3">
            <a:extLst/>
          </a:blip>
          <a:stretch>
            <a:fillRect/>
          </a:stretch>
        </p:blipFill>
        <p:spPr>
          <a:xfrm>
            <a:off x="647701" y="2593723"/>
            <a:ext cx="3937500" cy="3937475"/>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Google Shape;611;p94"/>
          <p:cNvSpPr txBox="1"/>
          <p:nvPr/>
        </p:nvSpPr>
        <p:spPr>
          <a:xfrm>
            <a:off x="5743786" y="3471509"/>
            <a:ext cx="6177302" cy="5247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650229" indent="-664072">
              <a:buClr>
                <a:schemeClr val="accent4"/>
              </a:buClr>
              <a:buSzPts val="4200"/>
              <a:buFont typeface="Palatino"/>
              <a:buChar char="•"/>
              <a:defRPr sz="4200">
                <a:latin typeface="Palatino"/>
                <a:ea typeface="Palatino"/>
                <a:cs typeface="Palatino"/>
                <a:sym typeface="Palatino"/>
              </a:defRPr>
            </a:pPr>
            <a:r>
              <a:t>Basic Human Needs</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Job</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Finances</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Safety and Prevention</a:t>
            </a:r>
          </a:p>
          <a:p>
            <a:pPr marL="485414" indent="-485414">
              <a:spcBef>
                <a:spcPts val="1400"/>
              </a:spcBef>
              <a:defRPr sz="4200">
                <a:latin typeface="Palatino"/>
                <a:ea typeface="Palatino"/>
                <a:cs typeface="Palatino"/>
                <a:sym typeface="Palatino"/>
              </a:defRPr>
            </a:pPr>
          </a:p>
          <a:p>
            <a:pPr marL="485414" indent="-485414">
              <a:spcBef>
                <a:spcPts val="1400"/>
              </a:spcBef>
              <a:defRPr sz="4200">
                <a:latin typeface="Palatino"/>
                <a:ea typeface="Palatino"/>
                <a:cs typeface="Palatino"/>
                <a:sym typeface="Palatino"/>
              </a:defRPr>
            </a:pPr>
            <a:r>
              <a:t>“Fear immobilizes.”</a:t>
            </a:r>
          </a:p>
        </p:txBody>
      </p:sp>
      <p:pic>
        <p:nvPicPr>
          <p:cNvPr id="434" name="Google Shape;612;p94" descr="Google Shape;612;p94"/>
          <p:cNvPicPr>
            <a:picLocks noChangeAspect="1"/>
          </p:cNvPicPr>
          <p:nvPr/>
        </p:nvPicPr>
        <p:blipFill>
          <a:blip r:embed="rId3">
            <a:extLst/>
          </a:blip>
          <a:stretch>
            <a:fillRect/>
          </a:stretch>
        </p:blipFill>
        <p:spPr>
          <a:xfrm>
            <a:off x="567599" y="2482800"/>
            <a:ext cx="3812003" cy="381200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Google Shape;124;p24"/>
          <p:cNvSpPr txBox="1"/>
          <p:nvPr>
            <p:ph type="body" sz="quarter" idx="1"/>
          </p:nvPr>
        </p:nvSpPr>
        <p:spPr>
          <a:prstGeom prst="rect">
            <a:avLst/>
          </a:prstGeom>
        </p:spPr>
        <p:txBody>
          <a:bodyPr/>
          <a:lstStyle>
            <a:lvl1pPr marL="0"/>
          </a:lstStyle>
          <a:p>
            <a:pPr/>
            <a:r>
              <a:t>~</a:t>
            </a:r>
          </a:p>
        </p:txBody>
      </p:sp>
      <p:sp>
        <p:nvSpPr>
          <p:cNvPr id="173" name="Google Shape;125;p24"/>
          <p:cNvSpPr txBox="1"/>
          <p:nvPr>
            <p:ph type="body" idx="13"/>
          </p:nvPr>
        </p:nvSpPr>
        <p:spPr>
          <a:xfrm>
            <a:off x="2044700" y="3481585"/>
            <a:ext cx="8902700" cy="2257029"/>
          </a:xfrm>
          <a:prstGeom prst="rect">
            <a:avLst/>
          </a:prstGeom>
          <a:extLst>
            <a:ext uri="{C572A759-6A51-4108-AA02-DFA0A04FC94B}">
              <ma14:wrappingTextBoxFlag xmlns:ma14="http://schemas.microsoft.com/office/mac/drawingml/2011/main" val="1"/>
            </a:ext>
          </a:extLst>
        </p:spPr>
        <p:txBody>
          <a:bodyPr/>
          <a:lstStyle/>
          <a:p>
            <a:pPr marL="0" indent="0" algn="ctr" defTabSz="731520">
              <a:spcBef>
                <a:spcPts val="0"/>
              </a:spcBef>
              <a:buClrTx/>
              <a:buSzTx/>
              <a:buFontTx/>
              <a:buNone/>
              <a:defRPr sz="5600"/>
            </a:pPr>
            <a:r>
              <a:t>Principles of </a:t>
            </a:r>
          </a:p>
          <a:p>
            <a:pPr marL="0" indent="0" algn="ctr" defTabSz="731520">
              <a:spcBef>
                <a:spcPts val="1900"/>
              </a:spcBef>
              <a:buClrTx/>
              <a:buSzTx/>
              <a:buFontTx/>
              <a:buNone/>
              <a:defRPr sz="5600"/>
            </a:pPr>
            <a:r>
              <a:t>Integrative Nursing</a:t>
            </a:r>
            <a:r>
              <a:rPr sz="4800"/>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Google Shape;618;p95"/>
          <p:cNvSpPr txBox="1"/>
          <p:nvPr>
            <p:ph type="body" sz="half" idx="1"/>
          </p:nvPr>
        </p:nvSpPr>
        <p:spPr>
          <a:xfrm>
            <a:off x="5217320" y="2600949"/>
            <a:ext cx="6943802" cy="6111902"/>
          </a:xfrm>
          <a:prstGeom prst="rect">
            <a:avLst/>
          </a:prstGeom>
        </p:spPr>
        <p:txBody>
          <a:bodyPr/>
          <a:lstStyle/>
          <a:p>
            <a:pPr marL="533400" indent="-698956">
              <a:spcBef>
                <a:spcPts val="0"/>
              </a:spcBef>
              <a:buClr>
                <a:schemeClr val="accent4"/>
              </a:buClr>
              <a:buSzPts val="4200"/>
              <a:defRPr sz="4200"/>
            </a:pPr>
            <a:r>
              <a:t>Face your fears and anxieties so they don’t become debilitating.</a:t>
            </a:r>
          </a:p>
          <a:p>
            <a:pPr marL="533400" indent="-698956">
              <a:buClr>
                <a:schemeClr val="accent4"/>
              </a:buClr>
              <a:buSzPts val="4200"/>
              <a:defRPr sz="4200"/>
            </a:pPr>
            <a:r>
              <a:t>Identify ways to create a sense of personal control or mastery.</a:t>
            </a:r>
          </a:p>
        </p:txBody>
      </p:sp>
      <p:pic>
        <p:nvPicPr>
          <p:cNvPr id="439" name="Google Shape;619;p95" descr="Google Shape;619;p95"/>
          <p:cNvPicPr>
            <a:picLocks noChangeAspect="1"/>
          </p:cNvPicPr>
          <p:nvPr/>
        </p:nvPicPr>
        <p:blipFill>
          <a:blip r:embed="rId2">
            <a:extLst/>
          </a:blip>
          <a:stretch>
            <a:fillRect/>
          </a:stretch>
        </p:blipFill>
        <p:spPr>
          <a:xfrm>
            <a:off x="567599" y="2482800"/>
            <a:ext cx="3812003" cy="3812002"/>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Google Shape;625;p96"/>
          <p:cNvSpPr txBox="1"/>
          <p:nvPr/>
        </p:nvSpPr>
        <p:spPr>
          <a:xfrm>
            <a:off x="5947252" y="3991400"/>
            <a:ext cx="6428102" cy="4358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650229" indent="-664072">
              <a:buClr>
                <a:schemeClr val="accent4"/>
              </a:buClr>
              <a:buSzPts val="4200"/>
              <a:buFont typeface="Palatino"/>
              <a:buChar char="•"/>
              <a:defRPr sz="4200">
                <a:latin typeface="Palatino"/>
                <a:ea typeface="Palatino"/>
                <a:cs typeface="Palatino"/>
                <a:sym typeface="Palatino"/>
              </a:defRPr>
            </a:pPr>
            <a:r>
              <a:t>Clean air and water</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Free of toxins</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Built environment</a:t>
            </a:r>
          </a:p>
          <a:p>
            <a:pPr marL="650229" indent="-664072">
              <a:spcBef>
                <a:spcPts val="1400"/>
              </a:spcBef>
              <a:buClr>
                <a:schemeClr val="accent4"/>
              </a:buClr>
              <a:buSzPts val="4200"/>
              <a:buFont typeface="Palatino"/>
              <a:buChar char="•"/>
              <a:defRPr sz="4200">
                <a:latin typeface="Palatino"/>
                <a:ea typeface="Palatino"/>
                <a:cs typeface="Palatino"/>
                <a:sym typeface="Palatino"/>
              </a:defRPr>
            </a:pPr>
            <a:r>
              <a:t>Access to nature</a:t>
            </a:r>
          </a:p>
        </p:txBody>
      </p:sp>
      <p:pic>
        <p:nvPicPr>
          <p:cNvPr id="442" name="Google Shape;626;p96" descr="Google Shape;626;p96"/>
          <p:cNvPicPr>
            <a:picLocks noChangeAspect="1"/>
          </p:cNvPicPr>
          <p:nvPr/>
        </p:nvPicPr>
        <p:blipFill>
          <a:blip r:embed="rId3">
            <a:extLst/>
          </a:blip>
          <a:stretch>
            <a:fillRect/>
          </a:stretch>
        </p:blipFill>
        <p:spPr>
          <a:xfrm>
            <a:off x="527399" y="2536400"/>
            <a:ext cx="4039679" cy="4039678"/>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Google Shape;632;p97"/>
          <p:cNvSpPr txBox="1"/>
          <p:nvPr/>
        </p:nvSpPr>
        <p:spPr>
          <a:xfrm>
            <a:off x="7195469" y="4440752"/>
            <a:ext cx="4822501" cy="2225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85414" indent="-485414">
              <a:defRPr sz="4200">
                <a:latin typeface="Palatino"/>
                <a:ea typeface="Palatino"/>
                <a:cs typeface="Palatino"/>
                <a:sym typeface="Palatino"/>
              </a:defRPr>
            </a:pPr>
            <a:r>
              <a:t>Creating Healing</a:t>
            </a:r>
          </a:p>
          <a:p>
            <a:pPr marL="485414" indent="-485414">
              <a:defRPr sz="4200">
                <a:latin typeface="Palatino"/>
                <a:ea typeface="Palatino"/>
                <a:cs typeface="Palatino"/>
                <a:sym typeface="Palatino"/>
              </a:defRPr>
            </a:pPr>
            <a:r>
              <a:t>Environments in</a:t>
            </a:r>
          </a:p>
          <a:p>
            <a:pPr marL="485414" indent="-485414">
              <a:defRPr sz="4200">
                <a:latin typeface="Palatino"/>
                <a:ea typeface="Palatino"/>
                <a:cs typeface="Palatino"/>
                <a:sym typeface="Palatino"/>
              </a:defRPr>
            </a:pPr>
            <a:r>
              <a:t>work and at home</a:t>
            </a:r>
          </a:p>
        </p:txBody>
      </p:sp>
      <p:pic>
        <p:nvPicPr>
          <p:cNvPr id="447" name="Google Shape;633;p97" descr="Google Shape;633;p97"/>
          <p:cNvPicPr>
            <a:picLocks noChangeAspect="1"/>
          </p:cNvPicPr>
          <p:nvPr/>
        </p:nvPicPr>
        <p:blipFill>
          <a:blip r:embed="rId2">
            <a:extLst/>
          </a:blip>
          <a:stretch>
            <a:fillRect/>
          </a:stretch>
        </p:blipFill>
        <p:spPr>
          <a:xfrm>
            <a:off x="527399" y="2536400"/>
            <a:ext cx="4039679" cy="4039678"/>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Google Shape;639;p98" descr="Google Shape;639;p98"/>
          <p:cNvPicPr>
            <a:picLocks noChangeAspect="1"/>
          </p:cNvPicPr>
          <p:nvPr/>
        </p:nvPicPr>
        <p:blipFill>
          <a:blip r:embed="rId2">
            <a:extLst/>
          </a:blip>
          <a:stretch>
            <a:fillRect/>
          </a:stretch>
        </p:blipFill>
        <p:spPr>
          <a:xfrm>
            <a:off x="7861823" y="2876799"/>
            <a:ext cx="3925877" cy="5944350"/>
          </a:xfrm>
          <a:prstGeom prst="rect">
            <a:avLst/>
          </a:prstGeom>
          <a:ln w="12700">
            <a:miter lim="400000"/>
          </a:ln>
        </p:spPr>
      </p:pic>
      <p:pic>
        <p:nvPicPr>
          <p:cNvPr id="450" name="Google Shape;640;p98" descr="Google Shape;640;p98"/>
          <p:cNvPicPr>
            <a:picLocks noChangeAspect="1"/>
          </p:cNvPicPr>
          <p:nvPr/>
        </p:nvPicPr>
        <p:blipFill>
          <a:blip r:embed="rId3">
            <a:extLst/>
          </a:blip>
          <a:stretch>
            <a:fillRect/>
          </a:stretch>
        </p:blipFill>
        <p:spPr>
          <a:xfrm>
            <a:off x="527399" y="2536400"/>
            <a:ext cx="4039679" cy="4039678"/>
          </a:xfrm>
          <a:prstGeom prst="rect">
            <a:avLst/>
          </a:prstGeom>
          <a:ln w="12700">
            <a:miter lim="400000"/>
          </a:ln>
        </p:spPr>
      </p:pic>
      <p:sp>
        <p:nvSpPr>
          <p:cNvPr id="451" name="Google Shape;641;p98"/>
          <p:cNvSpPr txBox="1"/>
          <p:nvPr>
            <p:ph type="title"/>
          </p:nvPr>
        </p:nvSpPr>
        <p:spPr>
          <a:xfrm>
            <a:off x="647699" y="152399"/>
            <a:ext cx="11709302" cy="2031902"/>
          </a:xfrm>
          <a:prstGeom prst="rect">
            <a:avLst/>
          </a:prstGeom>
        </p:spPr>
        <p:txBody>
          <a:bodyPr/>
          <a:lstStyle/>
          <a:p>
            <a:pPr/>
            <a:r>
              <a:t>Nature Heals</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Google Shape;648;p99"/>
          <p:cNvSpPr txBox="1"/>
          <p:nvPr/>
        </p:nvSpPr>
        <p:spPr>
          <a:xfrm>
            <a:off x="421649" y="1557249"/>
            <a:ext cx="11845502" cy="1296086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900">
                <a:solidFill>
                  <a:srgbClr val="7B8B7C"/>
                </a:solidFill>
                <a:latin typeface="Times New Roman"/>
                <a:ea typeface="Times New Roman"/>
                <a:cs typeface="Times New Roman"/>
                <a:sym typeface="Times New Roman"/>
              </a:defRPr>
            </a:pP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Humans are increasingly disconnected from nature.</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Over half of the world’s population and 4/5 Americans leave in urban areas where access to nature may be limited.</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Americans spend 90% of their time indoors, most of the time in buildings.</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Total media consumption for US adults in 2016 – 10 hours and 39 minutes daily. </a:t>
            </a:r>
            <a:endParaRPr>
              <a:solidFill>
                <a:srgbClr val="000000"/>
              </a:solidFill>
            </a:endParaRPr>
          </a:p>
          <a:p>
            <a:pPr>
              <a:spcBef>
                <a:spcPts val="1400"/>
              </a:spcBef>
              <a:defRPr sz="3200">
                <a:latin typeface="Palatino"/>
                <a:ea typeface="Palatino"/>
                <a:cs typeface="Palatino"/>
                <a:sym typeface="Palatino"/>
              </a:defRPr>
            </a:pPr>
            <a:r>
              <a:t>(Fumkin et al, 2017)</a:t>
            </a: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p:txBody>
      </p:sp>
      <p:sp>
        <p:nvSpPr>
          <p:cNvPr id="454" name="Google Shape;649;p99"/>
          <p:cNvSpPr txBox="1"/>
          <p:nvPr>
            <p:ph type="title"/>
          </p:nvPr>
        </p:nvSpPr>
        <p:spPr>
          <a:xfrm>
            <a:off x="647699" y="152399"/>
            <a:ext cx="11709302" cy="2031902"/>
          </a:xfrm>
          <a:prstGeom prst="rect">
            <a:avLst/>
          </a:prstGeom>
        </p:spPr>
        <p:txBody>
          <a:bodyPr/>
          <a:lstStyle>
            <a:lvl1pPr defTabSz="758951">
              <a:defRPr sz="5810"/>
            </a:lvl1pPr>
          </a:lstStyle>
          <a:p>
            <a:pPr/>
            <a:r>
              <a:t>Nature Contact and Human Health</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Google Shape;656;p100"/>
          <p:cNvSpPr txBox="1"/>
          <p:nvPr/>
        </p:nvSpPr>
        <p:spPr>
          <a:xfrm>
            <a:off x="421639" y="2474292"/>
            <a:ext cx="11462702" cy="1029386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900">
                <a:solidFill>
                  <a:srgbClr val="7B8B7C"/>
                </a:solidFill>
                <a:latin typeface="Times New Roman"/>
                <a:ea typeface="Times New Roman"/>
                <a:cs typeface="Times New Roman"/>
                <a:sym typeface="Times New Roman"/>
              </a:defRPr>
            </a:pP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Reduced stress</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Improved sleep</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Decreased anxiety and depression</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Greater happiness and life satisfaction</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Reduced aggression</a:t>
            </a:r>
          </a:p>
          <a:p>
            <a:pPr>
              <a:spcBef>
                <a:spcPts val="1400"/>
              </a:spcBef>
              <a:defRPr sz="3200">
                <a:latin typeface="Palatino"/>
                <a:ea typeface="Palatino"/>
                <a:cs typeface="Palatino"/>
                <a:sym typeface="Palatino"/>
              </a:defRPr>
            </a:pPr>
            <a:r>
              <a:t>(Fumkin et al, 2017)</a:t>
            </a: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a:p>
            <a:pPr marL="72256" indent="180600" algn="ctr">
              <a:spcBef>
                <a:spcPts val="1400"/>
              </a:spcBef>
              <a:defRPr sz="3900">
                <a:solidFill>
                  <a:srgbClr val="7B8B7C"/>
                </a:solidFill>
                <a:latin typeface="Times New Roman"/>
                <a:ea typeface="Times New Roman"/>
                <a:cs typeface="Times New Roman"/>
                <a:sym typeface="Times New Roman"/>
              </a:defRPr>
            </a:pPr>
          </a:p>
        </p:txBody>
      </p:sp>
      <p:sp>
        <p:nvSpPr>
          <p:cNvPr id="457" name="Google Shape;657;p100"/>
          <p:cNvSpPr txBox="1"/>
          <p:nvPr>
            <p:ph type="title"/>
          </p:nvPr>
        </p:nvSpPr>
        <p:spPr>
          <a:xfrm>
            <a:off x="647699" y="152399"/>
            <a:ext cx="11709302" cy="2031902"/>
          </a:xfrm>
          <a:prstGeom prst="rect">
            <a:avLst/>
          </a:prstGeom>
        </p:spPr>
        <p:txBody>
          <a:bodyPr/>
          <a:lstStyle/>
          <a:p>
            <a:pPr/>
            <a:r>
              <a:t>Benefits of Nature Contact</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Google Shape;663;p101"/>
          <p:cNvSpPr txBox="1"/>
          <p:nvPr>
            <p:ph type="body" idx="1"/>
          </p:nvPr>
        </p:nvSpPr>
        <p:spPr>
          <a:xfrm>
            <a:off x="574774" y="3181323"/>
            <a:ext cx="11054102" cy="5671501"/>
          </a:xfrm>
          <a:prstGeom prst="rect">
            <a:avLst/>
          </a:prstGeom>
        </p:spPr>
        <p:txBody>
          <a:bodyPr/>
          <a:lstStyle/>
          <a:p>
            <a:pPr marL="533400" indent="-698956">
              <a:spcBef>
                <a:spcPts val="0"/>
              </a:spcBef>
              <a:buClr>
                <a:schemeClr val="accent4"/>
              </a:buClr>
              <a:buSzPts val="4200"/>
              <a:defRPr sz="4200"/>
            </a:pPr>
            <a:r>
              <a:t>NYT article “Why you hate work” – May 2014</a:t>
            </a:r>
          </a:p>
          <a:p>
            <a:pPr marL="533400" indent="-698956">
              <a:spcBef>
                <a:spcPts val="1400"/>
              </a:spcBef>
              <a:buClr>
                <a:schemeClr val="accent4"/>
              </a:buClr>
              <a:buSzPts val="4200"/>
              <a:defRPr sz="4200"/>
            </a:pPr>
            <a:r>
              <a:t>Gallup Poll – only 30% of employees in America feel engaged at work. </a:t>
            </a:r>
          </a:p>
          <a:p>
            <a:pPr marL="533400" indent="-698956">
              <a:spcBef>
                <a:spcPts val="1400"/>
              </a:spcBef>
              <a:buClr>
                <a:schemeClr val="accent4"/>
              </a:buClr>
              <a:buSzPts val="4200"/>
              <a:defRPr sz="4200"/>
            </a:pPr>
            <a:r>
              <a:t>White-Collar Salt Mines</a:t>
            </a:r>
          </a:p>
          <a:p>
            <a:pPr marL="533400" indent="-698956">
              <a:spcBef>
                <a:spcPts val="1400"/>
              </a:spcBef>
              <a:buClr>
                <a:schemeClr val="accent4"/>
              </a:buClr>
              <a:buSzPts val="4200"/>
              <a:defRPr sz="4200"/>
            </a:pPr>
            <a:r>
              <a:t>For most, work is a depleting, dispiriting experience that is getting worse.</a:t>
            </a:r>
          </a:p>
        </p:txBody>
      </p:sp>
      <p:sp>
        <p:nvSpPr>
          <p:cNvPr id="460" name="Google Shape;664;p101"/>
          <p:cNvSpPr txBox="1"/>
          <p:nvPr>
            <p:ph type="title"/>
          </p:nvPr>
        </p:nvSpPr>
        <p:spPr>
          <a:xfrm>
            <a:off x="647699" y="152399"/>
            <a:ext cx="11709302" cy="2031902"/>
          </a:xfrm>
          <a:prstGeom prst="rect">
            <a:avLst/>
          </a:prstGeom>
        </p:spPr>
        <p:txBody>
          <a:bodyPr/>
          <a:lstStyle/>
          <a:p>
            <a:pPr/>
            <a:r>
              <a:t>Organizational Wellbeing</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4" name="Google Shape;670;p102" descr="Google Shape;670;p102"/>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465" name="Google Shape;671;p102" descr="Google Shape;671;p102"/>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pic>
        <p:nvPicPr>
          <p:cNvPr id="466" name="Google Shape;672;p102" descr="Google Shape;672;p102"/>
          <p:cNvPicPr>
            <a:picLocks noChangeAspect="1"/>
          </p:cNvPicPr>
          <p:nvPr/>
        </p:nvPicPr>
        <p:blipFill>
          <a:blip r:embed="rId4">
            <a:extLst/>
          </a:blip>
          <a:stretch>
            <a:fillRect/>
          </a:stretch>
        </p:blipFill>
        <p:spPr>
          <a:xfrm>
            <a:off x="1754204" y="805871"/>
            <a:ext cx="9496398" cy="8141873"/>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Google Shape;678;p103" descr="Google Shape;678;p103"/>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469" name="Google Shape;679;p103" descr="Google Shape;679;p103"/>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pic>
        <p:nvPicPr>
          <p:cNvPr id="470" name="Google Shape;680;p103" descr="Google Shape;680;p103"/>
          <p:cNvPicPr>
            <a:picLocks noChangeAspect="1"/>
          </p:cNvPicPr>
          <p:nvPr/>
        </p:nvPicPr>
        <p:blipFill>
          <a:blip r:embed="rId4">
            <a:extLst/>
          </a:blip>
          <a:stretch>
            <a:fillRect/>
          </a:stretch>
        </p:blipFill>
        <p:spPr>
          <a:xfrm>
            <a:off x="3173978" y="1521205"/>
            <a:ext cx="6656845" cy="6711185"/>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Google Shape;686;p104"/>
          <p:cNvSpPr txBox="1"/>
          <p:nvPr/>
        </p:nvSpPr>
        <p:spPr>
          <a:xfrm>
            <a:off x="5884674" y="2868049"/>
            <a:ext cx="6477301" cy="5872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457200">
              <a:buClr>
                <a:schemeClr val="accent4"/>
              </a:buClr>
              <a:buSzPts val="4200"/>
              <a:buFont typeface="Palatino"/>
              <a:buChar char="●"/>
              <a:defRPr sz="4200">
                <a:latin typeface="Palatino"/>
                <a:ea typeface="Palatino"/>
                <a:cs typeface="Palatino"/>
                <a:sym typeface="Palatino"/>
              </a:defRPr>
            </a:pPr>
            <a:r>
              <a:t>Financial health and viability</a:t>
            </a:r>
          </a:p>
          <a:p>
            <a:pPr marL="457200" indent="-457200">
              <a:buClr>
                <a:schemeClr val="accent4"/>
              </a:buClr>
              <a:buSzPts val="4200"/>
              <a:buFont typeface="Palatino"/>
              <a:buChar char="●"/>
              <a:defRPr sz="4200">
                <a:latin typeface="Palatino"/>
                <a:ea typeface="Palatino"/>
                <a:cs typeface="Palatino"/>
                <a:sym typeface="Palatino"/>
              </a:defRPr>
            </a:pPr>
            <a:r>
              <a:t>Ethics and sustainability of business practices</a:t>
            </a:r>
          </a:p>
          <a:p>
            <a:pPr marL="457200" indent="-457200">
              <a:buClr>
                <a:schemeClr val="accent4"/>
              </a:buClr>
              <a:buSzPts val="4200"/>
              <a:buFont typeface="Palatino"/>
              <a:buChar char="●"/>
              <a:defRPr sz="4200">
                <a:latin typeface="Palatino"/>
                <a:ea typeface="Palatino"/>
                <a:cs typeface="Palatino"/>
                <a:sym typeface="Palatino"/>
              </a:defRPr>
            </a:pPr>
            <a:r>
              <a:t>Workload</a:t>
            </a:r>
          </a:p>
          <a:p>
            <a:pPr marL="457200" indent="-457200">
              <a:buClr>
                <a:schemeClr val="accent4"/>
              </a:buClr>
              <a:buSzPts val="4200"/>
              <a:buFont typeface="Palatino"/>
              <a:buChar char="●"/>
              <a:defRPr sz="4200">
                <a:latin typeface="Palatino"/>
                <a:ea typeface="Palatino"/>
                <a:cs typeface="Palatino"/>
                <a:sym typeface="Palatino"/>
              </a:defRPr>
            </a:pPr>
            <a:r>
              <a:t>Clarity of roles and responsibilities</a:t>
            </a:r>
          </a:p>
          <a:p>
            <a:pPr marL="457200" indent="-457200">
              <a:buClr>
                <a:schemeClr val="accent4"/>
              </a:buClr>
              <a:buSzPts val="4200"/>
              <a:buFont typeface="Palatino"/>
              <a:buChar char="●"/>
              <a:defRPr sz="4200">
                <a:latin typeface="Palatino"/>
                <a:ea typeface="Palatino"/>
                <a:cs typeface="Palatino"/>
                <a:sym typeface="Palatino"/>
              </a:defRPr>
            </a:pPr>
            <a:r>
              <a:t>Population health</a:t>
            </a:r>
          </a:p>
        </p:txBody>
      </p:sp>
      <p:pic>
        <p:nvPicPr>
          <p:cNvPr id="473" name="Google Shape;687;p104" descr="Google Shape;687;p104"/>
          <p:cNvPicPr>
            <a:picLocks noChangeAspect="1"/>
          </p:cNvPicPr>
          <p:nvPr/>
        </p:nvPicPr>
        <p:blipFill>
          <a:blip r:embed="rId3">
            <a:extLst/>
          </a:blip>
          <a:stretch>
            <a:fillRect/>
          </a:stretch>
        </p:blipFill>
        <p:spPr>
          <a:xfrm>
            <a:off x="607775" y="2522975"/>
            <a:ext cx="3919128" cy="391912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Google Shape;130;p25" descr="Google Shape;130;p25"/>
          <p:cNvPicPr>
            <a:picLocks noChangeAspect="1"/>
          </p:cNvPicPr>
          <p:nvPr>
            <p:ph type="pic" idx="13"/>
          </p:nvPr>
        </p:nvPicPr>
        <p:blipFill>
          <a:blip r:embed="rId2">
            <a:extLst/>
          </a:blip>
          <a:stretch>
            <a:fillRect/>
          </a:stretch>
        </p:blipFill>
        <p:spPr>
          <a:xfrm>
            <a:off x="8730211" y="4638502"/>
            <a:ext cx="3284451" cy="3840481"/>
          </a:xfrm>
          <a:prstGeom prst="rect">
            <a:avLst/>
          </a:prstGeom>
        </p:spPr>
      </p:pic>
      <p:sp>
        <p:nvSpPr>
          <p:cNvPr id="176" name="Google Shape;131;p25"/>
          <p:cNvSpPr txBox="1"/>
          <p:nvPr>
            <p:ph type="title"/>
          </p:nvPr>
        </p:nvSpPr>
        <p:spPr>
          <a:xfrm>
            <a:off x="647699" y="1689100"/>
            <a:ext cx="7216142" cy="3492500"/>
          </a:xfrm>
          <a:prstGeom prst="rect">
            <a:avLst/>
          </a:prstGeom>
        </p:spPr>
        <p:txBody>
          <a:bodyPr/>
          <a:lstStyle/>
          <a:p>
            <a:pPr algn="l">
              <a:defRPr sz="4200"/>
            </a:pPr>
            <a:r>
              <a:t>1. Human beings are whole systems inseparable from their environment.</a:t>
            </a:r>
            <a:r>
              <a:rPr sz="5000"/>
              <a:t> </a:t>
            </a:r>
          </a:p>
        </p:txBody>
      </p:sp>
      <p:sp>
        <p:nvSpPr>
          <p:cNvPr id="177" name="Google Shape;132;p25"/>
          <p:cNvSpPr txBox="1"/>
          <p:nvPr>
            <p:ph type="body" sz="quarter" idx="1"/>
          </p:nvPr>
        </p:nvSpPr>
        <p:spPr>
          <a:prstGeom prst="rect">
            <a:avLst/>
          </a:prstGeom>
        </p:spPr>
        <p:txBody>
          <a:bodyPr/>
          <a:lstStyle/>
          <a:p>
            <a:pPr marL="0"/>
            <a:r>
              <a:t>DYNAMIC</a:t>
            </a:r>
          </a:p>
          <a:p>
            <a:pPr marL="0"/>
            <a:r>
              <a:t>UNIQUE</a:t>
            </a:r>
          </a:p>
          <a:p>
            <a:pPr marL="0"/>
            <a:r>
              <a:t>COMPLEX</a:t>
            </a:r>
          </a:p>
        </p:txBody>
      </p:sp>
      <p:pic>
        <p:nvPicPr>
          <p:cNvPr id="178" name="Google Shape;133;p25" descr="Google Shape;133;p25"/>
          <p:cNvPicPr>
            <a:picLocks noChangeAspect="1"/>
          </p:cNvPicPr>
          <p:nvPr/>
        </p:nvPicPr>
        <p:blipFill>
          <a:blip r:embed="rId3">
            <a:extLst/>
          </a:blip>
          <a:stretch>
            <a:fillRect/>
          </a:stretch>
        </p:blipFill>
        <p:spPr>
          <a:xfrm>
            <a:off x="8068167" y="767311"/>
            <a:ext cx="4129375" cy="3289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Google Shape;693;p105"/>
          <p:cNvSpPr txBox="1"/>
          <p:nvPr/>
        </p:nvSpPr>
        <p:spPr>
          <a:xfrm>
            <a:off x="4821549" y="2875175"/>
            <a:ext cx="7835101" cy="6492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buClr>
                <a:schemeClr val="accent4"/>
              </a:buClr>
              <a:buSzPts val="4200"/>
              <a:buFont typeface="Palatino"/>
              <a:buChar char="●"/>
              <a:defRPr sz="4200">
                <a:latin typeface="Palatino"/>
                <a:ea typeface="Palatino"/>
                <a:cs typeface="Palatino"/>
                <a:sym typeface="Palatino"/>
              </a:defRPr>
            </a:pPr>
            <a:r>
              <a:t>Clarity of vision and mission</a:t>
            </a:r>
          </a:p>
          <a:p>
            <a:pPr marL="457200" indent="-457200">
              <a:buClr>
                <a:schemeClr val="accent4"/>
              </a:buClr>
              <a:buSzPts val="4200"/>
              <a:buFont typeface="Palatino"/>
              <a:buChar char="●"/>
              <a:defRPr sz="4200">
                <a:latin typeface="Palatino"/>
                <a:ea typeface="Palatino"/>
                <a:cs typeface="Palatino"/>
                <a:sym typeface="Palatino"/>
              </a:defRPr>
            </a:pPr>
            <a:r>
              <a:t>Alignment of leadership and staff</a:t>
            </a:r>
          </a:p>
          <a:p>
            <a:pPr marL="457200" indent="-457200">
              <a:buClr>
                <a:schemeClr val="accent4"/>
              </a:buClr>
              <a:buSzPts val="4200"/>
              <a:buFont typeface="Palatino"/>
              <a:buChar char="●"/>
              <a:defRPr sz="4200">
                <a:latin typeface="Palatino"/>
                <a:ea typeface="Palatino"/>
                <a:cs typeface="Palatino"/>
                <a:sym typeface="Palatino"/>
              </a:defRPr>
            </a:pPr>
            <a:r>
              <a:t>Alignment of strategic goals and resources</a:t>
            </a:r>
          </a:p>
          <a:p>
            <a:pPr marL="457200" indent="-457200">
              <a:buClr>
                <a:schemeClr val="accent4"/>
              </a:buClr>
              <a:buSzPts val="4200"/>
              <a:buFont typeface="Palatino"/>
              <a:buChar char="●"/>
              <a:defRPr sz="4200">
                <a:latin typeface="Palatino"/>
                <a:ea typeface="Palatino"/>
                <a:cs typeface="Palatino"/>
                <a:sym typeface="Palatino"/>
              </a:defRPr>
            </a:pPr>
            <a:r>
              <a:t>Opportunities for personal and professional development</a:t>
            </a:r>
          </a:p>
          <a:p>
            <a:pPr marL="457200" indent="-457200">
              <a:buClr>
                <a:schemeClr val="accent4"/>
              </a:buClr>
              <a:buSzPts val="4200"/>
              <a:buFont typeface="Palatino"/>
              <a:buChar char="●"/>
              <a:defRPr sz="4200">
                <a:latin typeface="Palatino"/>
                <a:ea typeface="Palatino"/>
                <a:cs typeface="Palatino"/>
                <a:sym typeface="Palatino"/>
              </a:defRPr>
            </a:pPr>
            <a:r>
              <a:t>Perception of challenge and control</a:t>
            </a:r>
          </a:p>
        </p:txBody>
      </p:sp>
      <p:pic>
        <p:nvPicPr>
          <p:cNvPr id="478" name="Google Shape;694;p105" descr="Google Shape;694;p105"/>
          <p:cNvPicPr>
            <a:picLocks noChangeAspect="1"/>
          </p:cNvPicPr>
          <p:nvPr/>
        </p:nvPicPr>
        <p:blipFill>
          <a:blip r:embed="rId3">
            <a:extLst/>
          </a:blip>
          <a:stretch>
            <a:fillRect/>
          </a:stretch>
        </p:blipFill>
        <p:spPr>
          <a:xfrm>
            <a:off x="594350" y="2621697"/>
            <a:ext cx="4075499" cy="40755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Google Shape;700;p106"/>
          <p:cNvSpPr txBox="1"/>
          <p:nvPr/>
        </p:nvSpPr>
        <p:spPr>
          <a:xfrm>
            <a:off x="5437573" y="2845597"/>
            <a:ext cx="7152601" cy="5781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buClr>
                <a:schemeClr val="accent4"/>
              </a:buClr>
              <a:buSzPts val="4200"/>
              <a:buFont typeface="Palatino"/>
              <a:buChar char="●"/>
              <a:defRPr sz="4200">
                <a:latin typeface="Palatino"/>
                <a:ea typeface="Palatino"/>
                <a:cs typeface="Palatino"/>
                <a:sym typeface="Palatino"/>
              </a:defRPr>
            </a:pPr>
            <a:r>
              <a:t>Authentic connections</a:t>
            </a:r>
          </a:p>
          <a:p>
            <a:pPr marL="457200" indent="-457200">
              <a:buClr>
                <a:schemeClr val="accent4"/>
              </a:buClr>
              <a:buSzPts val="4200"/>
              <a:buFont typeface="Palatino"/>
              <a:buChar char="●"/>
              <a:defRPr sz="4200">
                <a:latin typeface="Palatino"/>
                <a:ea typeface="Palatino"/>
                <a:cs typeface="Palatino"/>
                <a:sym typeface="Palatino"/>
              </a:defRPr>
            </a:pPr>
            <a:r>
              <a:t>Recognition, respect, trust and dignity</a:t>
            </a:r>
          </a:p>
          <a:p>
            <a:pPr marL="457200" indent="-457200">
              <a:buClr>
                <a:schemeClr val="accent4"/>
              </a:buClr>
              <a:buSzPts val="4200"/>
              <a:buFont typeface="Palatino"/>
              <a:buChar char="●"/>
              <a:defRPr sz="4200">
                <a:latin typeface="Palatino"/>
                <a:ea typeface="Palatino"/>
                <a:cs typeface="Palatino"/>
                <a:sym typeface="Palatino"/>
              </a:defRPr>
            </a:pPr>
            <a:r>
              <a:t>Effective teams</a:t>
            </a:r>
          </a:p>
          <a:p>
            <a:pPr marL="457200" indent="-457200">
              <a:buClr>
                <a:schemeClr val="accent4"/>
              </a:buClr>
              <a:buSzPts val="4200"/>
              <a:buFont typeface="Palatino"/>
              <a:buChar char="●"/>
              <a:defRPr sz="4200">
                <a:latin typeface="Palatino"/>
                <a:ea typeface="Palatino"/>
                <a:cs typeface="Palatino"/>
                <a:sym typeface="Palatino"/>
              </a:defRPr>
            </a:pPr>
            <a:r>
              <a:t>Positive manager/employee relations</a:t>
            </a:r>
          </a:p>
          <a:p>
            <a:pPr marL="457200" indent="-457200">
              <a:buClr>
                <a:schemeClr val="accent4"/>
              </a:buClr>
              <a:buSzPts val="4200"/>
              <a:buFont typeface="Palatino"/>
              <a:buChar char="●"/>
              <a:defRPr sz="4200">
                <a:latin typeface="Palatino"/>
                <a:ea typeface="Palatino"/>
                <a:cs typeface="Palatino"/>
                <a:sym typeface="Palatino"/>
              </a:defRPr>
            </a:pPr>
            <a:r>
              <a:t>Engagement, retention, satisfaction and turnover</a:t>
            </a:r>
          </a:p>
        </p:txBody>
      </p:sp>
      <p:pic>
        <p:nvPicPr>
          <p:cNvPr id="483" name="Google Shape;701;p106" descr="Google Shape;701;p106"/>
          <p:cNvPicPr>
            <a:picLocks noChangeAspect="1"/>
          </p:cNvPicPr>
          <p:nvPr/>
        </p:nvPicPr>
        <p:blipFill>
          <a:blip r:embed="rId3">
            <a:extLst/>
          </a:blip>
          <a:stretch>
            <a:fillRect/>
          </a:stretch>
        </p:blipFill>
        <p:spPr>
          <a:xfrm>
            <a:off x="554174" y="2509624"/>
            <a:ext cx="3678077" cy="3678077"/>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Google Shape;707;p107"/>
          <p:cNvSpPr txBox="1"/>
          <p:nvPr>
            <p:ph type="body" sz="half" idx="1"/>
          </p:nvPr>
        </p:nvSpPr>
        <p:spPr>
          <a:xfrm>
            <a:off x="6453325" y="4121765"/>
            <a:ext cx="5684401" cy="5202001"/>
          </a:xfrm>
          <a:prstGeom prst="rect">
            <a:avLst/>
          </a:prstGeom>
        </p:spPr>
        <p:txBody>
          <a:bodyPr/>
          <a:lstStyle/>
          <a:p>
            <a:pPr marL="315468" indent="-341756" defTabSz="630936">
              <a:spcBef>
                <a:spcPts val="0"/>
              </a:spcBef>
              <a:buClr>
                <a:schemeClr val="accent4"/>
              </a:buClr>
              <a:buSzPts val="2800"/>
              <a:defRPr sz="2898"/>
            </a:pPr>
            <a:r>
              <a:t>Cohesiveness</a:t>
            </a:r>
          </a:p>
          <a:p>
            <a:pPr marL="315468" indent="-341756" defTabSz="630936">
              <a:spcBef>
                <a:spcPts val="0"/>
              </a:spcBef>
              <a:buClr>
                <a:schemeClr val="accent4"/>
              </a:buClr>
              <a:buSzPts val="2800"/>
              <a:defRPr sz="2898"/>
            </a:pPr>
            <a:r>
              <a:t>Connections within and beyond</a:t>
            </a:r>
          </a:p>
          <a:p>
            <a:pPr marL="315468" indent="-341756" defTabSz="630936">
              <a:spcBef>
                <a:spcPts val="0"/>
              </a:spcBef>
              <a:buClr>
                <a:schemeClr val="accent4"/>
              </a:buClr>
              <a:buSzPts val="2800"/>
              <a:defRPr sz="2898"/>
            </a:pPr>
            <a:r>
              <a:t>Strong social network</a:t>
            </a:r>
          </a:p>
          <a:p>
            <a:pPr marL="315468" indent="-341756" defTabSz="630936">
              <a:spcBef>
                <a:spcPts val="0"/>
              </a:spcBef>
              <a:buClr>
                <a:schemeClr val="accent4"/>
              </a:buClr>
              <a:buSzPts val="2800"/>
              <a:defRPr sz="2898"/>
            </a:pPr>
            <a:r>
              <a:t>Shared purpose and meaning</a:t>
            </a:r>
          </a:p>
          <a:p>
            <a:pPr marL="315468" indent="-341756" defTabSz="630936">
              <a:spcBef>
                <a:spcPts val="0"/>
              </a:spcBef>
              <a:buClr>
                <a:schemeClr val="accent4"/>
              </a:buClr>
              <a:buSzPts val="2800"/>
              <a:defRPr sz="2898"/>
            </a:pPr>
            <a:r>
              <a:t>Support </a:t>
            </a:r>
          </a:p>
          <a:p>
            <a:pPr marL="315468" indent="-341756" defTabSz="630936">
              <a:spcBef>
                <a:spcPts val="0"/>
              </a:spcBef>
              <a:buClr>
                <a:schemeClr val="accent4"/>
              </a:buClr>
              <a:buSzPts val="2800"/>
              <a:defRPr sz="2898"/>
            </a:pPr>
            <a:r>
              <a:t>Reciprocity</a:t>
            </a:r>
          </a:p>
          <a:p>
            <a:pPr marL="315468" indent="-341756" defTabSz="630936">
              <a:spcBef>
                <a:spcPts val="0"/>
              </a:spcBef>
              <a:buClr>
                <a:schemeClr val="accent4"/>
              </a:buClr>
              <a:buSzPts val="2800"/>
              <a:defRPr sz="2898"/>
            </a:pPr>
            <a:r>
              <a:t>Caring</a:t>
            </a:r>
          </a:p>
          <a:p>
            <a:pPr marL="368045" indent="-368045" defTabSz="630936">
              <a:spcBef>
                <a:spcPts val="900"/>
              </a:spcBef>
              <a:buSzTx/>
              <a:buNone/>
              <a:defRPr sz="2346">
                <a:solidFill>
                  <a:srgbClr val="7B8B7C"/>
                </a:solidFill>
                <a:latin typeface="Times New Roman"/>
                <a:ea typeface="Times New Roman"/>
                <a:cs typeface="Times New Roman"/>
                <a:sym typeface="Times New Roman"/>
              </a:defRPr>
            </a:pPr>
          </a:p>
          <a:p>
            <a:pPr marL="163574" indent="-163574" defTabSz="630936">
              <a:spcBef>
                <a:spcPts val="900"/>
              </a:spcBef>
              <a:buSzTx/>
              <a:buNone/>
              <a:defRPr sz="1932">
                <a:solidFill>
                  <a:srgbClr val="7B8B7C"/>
                </a:solidFill>
                <a:latin typeface="Times New Roman"/>
                <a:ea typeface="Times New Roman"/>
                <a:cs typeface="Times New Roman"/>
                <a:sym typeface="Times New Roman"/>
              </a:defRPr>
            </a:pPr>
          </a:p>
        </p:txBody>
      </p:sp>
      <p:pic>
        <p:nvPicPr>
          <p:cNvPr id="488" name="Google Shape;708;p107" descr="Google Shape;708;p107"/>
          <p:cNvPicPr>
            <a:picLocks noChangeAspect="1"/>
          </p:cNvPicPr>
          <p:nvPr/>
        </p:nvPicPr>
        <p:blipFill>
          <a:blip r:embed="rId3">
            <a:extLst/>
          </a:blip>
          <a:stretch>
            <a:fillRect/>
          </a:stretch>
        </p:blipFill>
        <p:spPr>
          <a:xfrm>
            <a:off x="647701" y="2593723"/>
            <a:ext cx="3937500" cy="3937475"/>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Google Shape;714;p108"/>
          <p:cNvSpPr txBox="1"/>
          <p:nvPr/>
        </p:nvSpPr>
        <p:spPr>
          <a:xfrm>
            <a:off x="5743786" y="3702880"/>
            <a:ext cx="6177302" cy="58361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buClr>
                <a:schemeClr val="accent4"/>
              </a:buClr>
              <a:buSzPts val="4200"/>
              <a:buFont typeface="Palatino"/>
              <a:buChar char="●"/>
              <a:defRPr sz="4200">
                <a:latin typeface="Palatino"/>
                <a:ea typeface="Palatino"/>
                <a:cs typeface="Palatino"/>
                <a:sym typeface="Palatino"/>
              </a:defRPr>
            </a:pPr>
            <a:r>
              <a:t>Sense of equity</a:t>
            </a:r>
          </a:p>
          <a:p>
            <a:pPr marL="457200" indent="-457200">
              <a:buClr>
                <a:schemeClr val="accent4"/>
              </a:buClr>
              <a:buSzPts val="4200"/>
              <a:buFont typeface="Palatino"/>
              <a:buChar char="●"/>
              <a:defRPr sz="4200">
                <a:latin typeface="Palatino"/>
                <a:ea typeface="Palatino"/>
                <a:cs typeface="Palatino"/>
                <a:sym typeface="Palatino"/>
              </a:defRPr>
            </a:pPr>
            <a:r>
              <a:t>Stability</a:t>
            </a:r>
          </a:p>
          <a:p>
            <a:pPr marL="457200" indent="-457200">
              <a:buClr>
                <a:schemeClr val="accent4"/>
              </a:buClr>
              <a:buSzPts val="4200"/>
              <a:buFont typeface="Palatino"/>
              <a:buChar char="●"/>
              <a:defRPr sz="4200">
                <a:latin typeface="Palatino"/>
                <a:ea typeface="Palatino"/>
                <a:cs typeface="Palatino"/>
                <a:sym typeface="Palatino"/>
              </a:defRPr>
            </a:pPr>
            <a:r>
              <a:t>Clear communication and expectations</a:t>
            </a:r>
          </a:p>
          <a:p>
            <a:pPr marL="457200" indent="-457200">
              <a:buClr>
                <a:schemeClr val="accent4"/>
              </a:buClr>
              <a:buSzPts val="4200"/>
              <a:buFont typeface="Palatino"/>
              <a:buChar char="●"/>
              <a:defRPr sz="4200">
                <a:latin typeface="Palatino"/>
                <a:ea typeface="Palatino"/>
                <a:cs typeface="Palatino"/>
                <a:sym typeface="Palatino"/>
              </a:defRPr>
            </a:pPr>
            <a:r>
              <a:t>Personal safety</a:t>
            </a:r>
          </a:p>
          <a:p>
            <a:pPr marL="457200" indent="-457200">
              <a:buClr>
                <a:schemeClr val="accent4"/>
              </a:buClr>
              <a:buSzPts val="4200"/>
              <a:buFont typeface="Palatino"/>
              <a:buChar char="●"/>
              <a:defRPr sz="4200">
                <a:latin typeface="Palatino"/>
                <a:ea typeface="Palatino"/>
                <a:cs typeface="Palatino"/>
                <a:sym typeface="Palatino"/>
              </a:defRPr>
            </a:pPr>
            <a:r>
              <a:t>Culture of safety</a:t>
            </a:r>
          </a:p>
          <a:p>
            <a:pPr marL="485414" indent="-485414">
              <a:spcBef>
                <a:spcPts val="1400"/>
              </a:spcBef>
              <a:defRPr sz="3900">
                <a:solidFill>
                  <a:srgbClr val="7B8B7C"/>
                </a:solidFill>
                <a:latin typeface="Times New Roman"/>
                <a:ea typeface="Times New Roman"/>
                <a:cs typeface="Times New Roman"/>
                <a:sym typeface="Times New Roman"/>
              </a:defRPr>
            </a:pPr>
          </a:p>
        </p:txBody>
      </p:sp>
      <p:pic>
        <p:nvPicPr>
          <p:cNvPr id="493" name="Google Shape;715;p108" descr="Google Shape;715;p108"/>
          <p:cNvPicPr>
            <a:picLocks noChangeAspect="1"/>
          </p:cNvPicPr>
          <p:nvPr/>
        </p:nvPicPr>
        <p:blipFill>
          <a:blip r:embed="rId3">
            <a:extLst/>
          </a:blip>
          <a:stretch>
            <a:fillRect/>
          </a:stretch>
        </p:blipFill>
        <p:spPr>
          <a:xfrm>
            <a:off x="567599" y="2482800"/>
            <a:ext cx="4253976" cy="4253975"/>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Google Shape;721;p109"/>
          <p:cNvSpPr txBox="1"/>
          <p:nvPr/>
        </p:nvSpPr>
        <p:spPr>
          <a:xfrm>
            <a:off x="6469590" y="2872399"/>
            <a:ext cx="5635500" cy="7381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buClr>
                <a:schemeClr val="accent4"/>
              </a:buClr>
              <a:buSzPts val="4200"/>
              <a:buFont typeface="Palatino"/>
              <a:buChar char="●"/>
              <a:defRPr sz="4200">
                <a:latin typeface="Palatino"/>
                <a:ea typeface="Palatino"/>
                <a:cs typeface="Palatino"/>
                <a:sym typeface="Palatino"/>
              </a:defRPr>
            </a:pPr>
            <a:r>
              <a:t>Adequacy of resources</a:t>
            </a:r>
          </a:p>
          <a:p>
            <a:pPr marL="457200" indent="-457200">
              <a:buClr>
                <a:schemeClr val="accent4"/>
              </a:buClr>
              <a:buSzPts val="4200"/>
              <a:buFont typeface="Palatino"/>
              <a:buChar char="●"/>
              <a:defRPr sz="4200">
                <a:latin typeface="Palatino"/>
                <a:ea typeface="Palatino"/>
                <a:cs typeface="Palatino"/>
                <a:sym typeface="Palatino"/>
              </a:defRPr>
            </a:pPr>
            <a:r>
              <a:t>Built environment</a:t>
            </a:r>
          </a:p>
          <a:p>
            <a:pPr marL="457200" indent="-457200">
              <a:buClr>
                <a:schemeClr val="accent4"/>
              </a:buClr>
              <a:buSzPts val="4200"/>
              <a:buFont typeface="Palatino"/>
              <a:buChar char="●"/>
              <a:defRPr sz="4200">
                <a:latin typeface="Palatino"/>
                <a:ea typeface="Palatino"/>
                <a:cs typeface="Palatino"/>
                <a:sym typeface="Palatino"/>
              </a:defRPr>
            </a:pPr>
            <a:r>
              <a:t>Free of toxins</a:t>
            </a:r>
          </a:p>
          <a:p>
            <a:pPr marL="457200" indent="-457200">
              <a:buClr>
                <a:schemeClr val="accent4"/>
              </a:buClr>
              <a:buSzPts val="4200"/>
              <a:buFont typeface="Palatino"/>
              <a:buChar char="●"/>
              <a:defRPr sz="4200">
                <a:latin typeface="Palatino"/>
                <a:ea typeface="Palatino"/>
                <a:cs typeface="Palatino"/>
                <a:sym typeface="Palatino"/>
              </a:defRPr>
            </a:pPr>
            <a:r>
              <a:t>Access to nature</a:t>
            </a:r>
          </a:p>
          <a:p>
            <a:pPr marL="457200" indent="-457200">
              <a:buClr>
                <a:schemeClr val="accent4"/>
              </a:buClr>
              <a:buSzPts val="4200"/>
              <a:buFont typeface="Palatino"/>
              <a:buChar char="●"/>
              <a:defRPr sz="4200">
                <a:latin typeface="Palatino"/>
                <a:ea typeface="Palatino"/>
                <a:cs typeface="Palatino"/>
                <a:sym typeface="Palatino"/>
              </a:defRPr>
            </a:pPr>
            <a:r>
              <a:t>Green Practices</a:t>
            </a:r>
          </a:p>
          <a:p>
            <a:pPr marL="457200" indent="-457200">
              <a:buClr>
                <a:schemeClr val="accent4"/>
              </a:buClr>
              <a:buSzPts val="4200"/>
              <a:buFont typeface="Palatino"/>
              <a:buChar char="●"/>
              <a:defRPr sz="4200">
                <a:latin typeface="Palatino"/>
                <a:ea typeface="Palatino"/>
                <a:cs typeface="Palatino"/>
                <a:sym typeface="Palatino"/>
              </a:defRPr>
            </a:pPr>
            <a:r>
              <a:t>Culture of sustainability and stewardship</a:t>
            </a:r>
          </a:p>
        </p:txBody>
      </p:sp>
      <p:pic>
        <p:nvPicPr>
          <p:cNvPr id="498" name="Google Shape;722;p109" descr="Google Shape;722;p109"/>
          <p:cNvPicPr>
            <a:picLocks noChangeAspect="1"/>
          </p:cNvPicPr>
          <p:nvPr/>
        </p:nvPicPr>
        <p:blipFill>
          <a:blip r:embed="rId3">
            <a:extLst/>
          </a:blip>
          <a:stretch>
            <a:fillRect/>
          </a:stretch>
        </p:blipFill>
        <p:spPr>
          <a:xfrm>
            <a:off x="527399" y="2536400"/>
            <a:ext cx="4039679" cy="4039678"/>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Google Shape;728;p110" descr="Google Shape;728;p110"/>
          <p:cNvPicPr>
            <a:picLocks noChangeAspect="1"/>
          </p:cNvPicPr>
          <p:nvPr/>
        </p:nvPicPr>
        <p:blipFill>
          <a:blip r:embed="rId2">
            <a:extLst/>
          </a:blip>
          <a:stretch>
            <a:fillRect/>
          </a:stretch>
        </p:blipFill>
        <p:spPr>
          <a:xfrm>
            <a:off x="12112979" y="9060504"/>
            <a:ext cx="252872" cy="144499"/>
          </a:xfrm>
          <a:prstGeom prst="rect">
            <a:avLst/>
          </a:prstGeom>
          <a:ln w="12700">
            <a:miter lim="400000"/>
          </a:ln>
        </p:spPr>
      </p:pic>
      <p:pic>
        <p:nvPicPr>
          <p:cNvPr id="503" name="Google Shape;729;p110" descr="Google Shape;729;p110"/>
          <p:cNvPicPr>
            <a:picLocks noChangeAspect="1"/>
          </p:cNvPicPr>
          <p:nvPr/>
        </p:nvPicPr>
        <p:blipFill>
          <a:blip r:embed="rId3">
            <a:extLst/>
          </a:blip>
          <a:stretch>
            <a:fillRect/>
          </a:stretch>
        </p:blipFill>
        <p:spPr>
          <a:xfrm>
            <a:off x="9103359" y="9058247"/>
            <a:ext cx="2926080" cy="149014"/>
          </a:xfrm>
          <a:prstGeom prst="rect">
            <a:avLst/>
          </a:prstGeom>
          <a:ln w="12700">
            <a:miter lim="400000"/>
          </a:ln>
        </p:spPr>
      </p:pic>
      <p:sp>
        <p:nvSpPr>
          <p:cNvPr id="504" name="Google Shape;731;p110"/>
          <p:cNvSpPr txBox="1"/>
          <p:nvPr/>
        </p:nvSpPr>
        <p:spPr>
          <a:xfrm>
            <a:off x="650249" y="2384224"/>
            <a:ext cx="11462702" cy="59969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2256" indent="180600" algn="ctr">
              <a:defRPr sz="3900">
                <a:solidFill>
                  <a:srgbClr val="7B8B7C"/>
                </a:solidFill>
                <a:latin typeface="Times New Roman"/>
                <a:ea typeface="Times New Roman"/>
                <a:cs typeface="Times New Roman"/>
                <a:sym typeface="Times New Roman"/>
              </a:defRPr>
            </a:pP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Research shows that the most successful, innovative organizations are built on cultures of engagement and wellbeing.</a:t>
            </a:r>
          </a:p>
          <a:p>
            <a:pPr marL="325114" indent="-338957">
              <a:spcBef>
                <a:spcPts val="1400"/>
              </a:spcBef>
              <a:buClr>
                <a:schemeClr val="accent4"/>
              </a:buClr>
              <a:buSzPts val="4200"/>
              <a:buFont typeface="Palatino"/>
              <a:buChar char="•"/>
              <a:defRPr sz="4200">
                <a:latin typeface="Palatino"/>
                <a:ea typeface="Palatino"/>
                <a:cs typeface="Palatino"/>
                <a:sym typeface="Palatino"/>
              </a:defRPr>
            </a:pPr>
            <a:r>
              <a:t> Best talent and the greatest contributions to society come not from organizations that pay the highest wages, but rather from organizations with the most effective cultures.</a:t>
            </a:r>
          </a:p>
        </p:txBody>
      </p:sp>
      <p:sp>
        <p:nvSpPr>
          <p:cNvPr id="505" name="Google Shape;732;p110"/>
          <p:cNvSpPr txBox="1"/>
          <p:nvPr>
            <p:ph type="title"/>
          </p:nvPr>
        </p:nvSpPr>
        <p:spPr>
          <a:xfrm>
            <a:off x="647699" y="152399"/>
            <a:ext cx="11709302" cy="2031902"/>
          </a:xfrm>
          <a:prstGeom prst="rect">
            <a:avLst/>
          </a:prstGeom>
        </p:spPr>
        <p:txBody>
          <a:bodyPr/>
          <a:lstStyle/>
          <a:p>
            <a:pPr/>
            <a:r>
              <a:t>Organizational Success</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Google Shape;737;p111" descr="Google Shape;737;p111"/>
          <p:cNvPicPr>
            <a:picLocks noChangeAspect="1"/>
          </p:cNvPicPr>
          <p:nvPr>
            <p:ph type="pic" idx="13"/>
          </p:nvPr>
        </p:nvPicPr>
        <p:blipFill>
          <a:blip r:embed="rId2">
            <a:extLst/>
          </a:blip>
          <a:stretch>
            <a:fillRect/>
          </a:stretch>
        </p:blipFill>
        <p:spPr>
          <a:xfrm>
            <a:off x="6477000" y="609600"/>
            <a:ext cx="5918200" cy="8547100"/>
          </a:xfrm>
          <a:prstGeom prst="rect">
            <a:avLst/>
          </a:prstGeom>
        </p:spPr>
      </p:pic>
      <p:sp>
        <p:nvSpPr>
          <p:cNvPr id="508" name="Google Shape;738;p111"/>
          <p:cNvSpPr txBox="1"/>
          <p:nvPr>
            <p:ph type="title"/>
          </p:nvPr>
        </p:nvSpPr>
        <p:spPr>
          <a:xfrm>
            <a:off x="647700" y="1689099"/>
            <a:ext cx="5600700" cy="5243715"/>
          </a:xfrm>
          <a:prstGeom prst="rect">
            <a:avLst/>
          </a:prstGeom>
        </p:spPr>
        <p:txBody>
          <a:bodyPr/>
          <a:lstStyle/>
          <a:p>
            <a:pPr defTabSz="740663">
              <a:defRPr sz="3240"/>
            </a:pPr>
            <a:br/>
            <a:br/>
            <a:r>
              <a:rPr sz="3402"/>
              <a:t>You cannot give what you don’t have.</a:t>
            </a:r>
            <a:br>
              <a:rPr sz="3402"/>
            </a:br>
            <a:br>
              <a:rPr sz="3402"/>
            </a:br>
            <a:br>
              <a:rPr sz="3402"/>
            </a:br>
            <a:r>
              <a:rPr sz="3402"/>
              <a:t>To heal, the nurse needs to be sound in body, mind and spirit.</a:t>
            </a:r>
          </a:p>
        </p:txBody>
      </p:sp>
      <p:sp>
        <p:nvSpPr>
          <p:cNvPr id="509" name="Google Shape;739;p111"/>
          <p:cNvSpPr txBox="1"/>
          <p:nvPr>
            <p:ph type="body" sz="quarter" idx="1"/>
          </p:nvPr>
        </p:nvSpPr>
        <p:spPr>
          <a:xfrm>
            <a:off x="647700" y="7053374"/>
            <a:ext cx="5600700" cy="3594001"/>
          </a:xfrm>
          <a:prstGeom prst="rect">
            <a:avLst/>
          </a:prstGeom>
        </p:spPr>
        <p:txBody>
          <a:bodyPr/>
          <a:lstStyle>
            <a:lvl1pPr marL="0">
              <a:defRPr>
                <a:solidFill>
                  <a:schemeClr val="accent4"/>
                </a:solidFill>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Google Shape;744;p112"/>
          <p:cNvSpPr txBox="1"/>
          <p:nvPr>
            <p:ph type="title"/>
          </p:nvPr>
        </p:nvSpPr>
        <p:spPr>
          <a:xfrm>
            <a:off x="647699" y="3390900"/>
            <a:ext cx="11709302" cy="2959200"/>
          </a:xfrm>
          <a:prstGeom prst="rect">
            <a:avLst/>
          </a:prstGeom>
        </p:spPr>
        <p:txBody>
          <a:bodyPr/>
          <a:lstStyle/>
          <a:p>
            <a:pPr/>
            <a:r>
              <a:t>Google - Project Aristotle</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 name="Google Shape;749;p113" descr="Google Shape;749;p113"/>
          <p:cNvPicPr>
            <a:picLocks noChangeAspect="1"/>
          </p:cNvPicPr>
          <p:nvPr/>
        </p:nvPicPr>
        <p:blipFill>
          <a:blip r:embed="rId2">
            <a:extLst/>
          </a:blip>
          <a:stretch>
            <a:fillRect/>
          </a:stretch>
        </p:blipFill>
        <p:spPr>
          <a:xfrm>
            <a:off x="3486013" y="1258710"/>
            <a:ext cx="6032784" cy="72361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Google Shape;754;p114" descr="Google Shape;754;p114"/>
          <p:cNvPicPr>
            <a:picLocks noChangeAspect="1"/>
          </p:cNvPicPr>
          <p:nvPr/>
        </p:nvPicPr>
        <p:blipFill>
          <a:blip r:embed="rId2">
            <a:extLst/>
          </a:blip>
          <a:stretch>
            <a:fillRect/>
          </a:stretch>
        </p:blipFill>
        <p:spPr>
          <a:xfrm>
            <a:off x="12112979" y="9072515"/>
            <a:ext cx="252873" cy="144499"/>
          </a:xfrm>
          <a:prstGeom prst="rect">
            <a:avLst/>
          </a:prstGeom>
          <a:ln w="12700">
            <a:miter lim="400000"/>
          </a:ln>
        </p:spPr>
      </p:pic>
      <p:pic>
        <p:nvPicPr>
          <p:cNvPr id="516" name="Google Shape;755;p114" descr="Google Shape;755;p114"/>
          <p:cNvPicPr>
            <a:picLocks noChangeAspect="1"/>
          </p:cNvPicPr>
          <p:nvPr/>
        </p:nvPicPr>
        <p:blipFill>
          <a:blip r:embed="rId3">
            <a:extLst/>
          </a:blip>
          <a:stretch>
            <a:fillRect/>
          </a:stretch>
        </p:blipFill>
        <p:spPr>
          <a:xfrm>
            <a:off x="9103359" y="9070260"/>
            <a:ext cx="2926080" cy="149014"/>
          </a:xfrm>
          <a:prstGeom prst="rect">
            <a:avLst/>
          </a:prstGeom>
          <a:ln w="12700">
            <a:miter lim="400000"/>
          </a:ln>
        </p:spPr>
      </p:pic>
      <p:sp>
        <p:nvSpPr>
          <p:cNvPr id="517" name="Google Shape;757;p114"/>
          <p:cNvSpPr txBox="1"/>
          <p:nvPr/>
        </p:nvSpPr>
        <p:spPr>
          <a:xfrm>
            <a:off x="650249" y="3386701"/>
            <a:ext cx="11379301" cy="38633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32893" indent="219963" algn="ctr">
              <a:defRPr sz="3900">
                <a:solidFill>
                  <a:srgbClr val="404040"/>
                </a:solidFill>
                <a:latin typeface="Times New Roman"/>
                <a:ea typeface="Times New Roman"/>
                <a:cs typeface="Times New Roman"/>
                <a:sym typeface="Times New Roman"/>
              </a:defRPr>
            </a:pPr>
          </a:p>
          <a:p>
            <a:pPr marL="285750" indent="-299593">
              <a:spcBef>
                <a:spcPts val="700"/>
              </a:spcBef>
              <a:buClr>
                <a:schemeClr val="accent4"/>
              </a:buClr>
              <a:buSzPts val="4200"/>
              <a:buFont typeface="Palatino"/>
              <a:buChar char="•"/>
              <a:defRPr sz="4200">
                <a:latin typeface="Palatino"/>
                <a:ea typeface="Palatino"/>
                <a:cs typeface="Palatino"/>
                <a:sym typeface="Palatino"/>
              </a:defRPr>
            </a:pPr>
            <a:r>
              <a:t> Innovate faster</a:t>
            </a:r>
          </a:p>
          <a:p>
            <a:pPr marL="285750" indent="-299593">
              <a:spcBef>
                <a:spcPts val="700"/>
              </a:spcBef>
              <a:buClr>
                <a:schemeClr val="accent4"/>
              </a:buClr>
              <a:buSzPts val="4200"/>
              <a:buFont typeface="Palatino"/>
              <a:buChar char="•"/>
              <a:defRPr sz="4200">
                <a:latin typeface="Palatino"/>
                <a:ea typeface="Palatino"/>
                <a:cs typeface="Palatino"/>
                <a:sym typeface="Palatino"/>
              </a:defRPr>
            </a:pPr>
            <a:r>
              <a:t> Find mistakes more quickly</a:t>
            </a:r>
          </a:p>
          <a:p>
            <a:pPr marL="285750" indent="-299593">
              <a:spcBef>
                <a:spcPts val="700"/>
              </a:spcBef>
              <a:buClr>
                <a:schemeClr val="accent4"/>
              </a:buClr>
              <a:buSzPts val="4200"/>
              <a:buFont typeface="Palatino"/>
              <a:buChar char="•"/>
              <a:defRPr sz="4200">
                <a:latin typeface="Palatino"/>
                <a:ea typeface="Palatino"/>
                <a:cs typeface="Palatino"/>
                <a:sym typeface="Palatino"/>
              </a:defRPr>
            </a:pPr>
            <a:r>
              <a:t> Achieve better results</a:t>
            </a:r>
          </a:p>
          <a:p>
            <a:pPr marL="285750" indent="-299593">
              <a:spcBef>
                <a:spcPts val="700"/>
              </a:spcBef>
              <a:buClr>
                <a:schemeClr val="accent4"/>
              </a:buClr>
              <a:buSzPts val="4200"/>
              <a:buFont typeface="Palatino"/>
              <a:buChar char="•"/>
              <a:defRPr sz="4200">
                <a:latin typeface="Palatino"/>
                <a:ea typeface="Palatino"/>
                <a:cs typeface="Palatino"/>
                <a:sym typeface="Palatino"/>
              </a:defRPr>
            </a:pPr>
            <a:r>
              <a:t> Report higher job satisfaction</a:t>
            </a:r>
          </a:p>
        </p:txBody>
      </p:sp>
      <p:sp>
        <p:nvSpPr>
          <p:cNvPr id="518" name="Google Shape;758;p114"/>
          <p:cNvSpPr txBox="1"/>
          <p:nvPr>
            <p:ph type="title"/>
          </p:nvPr>
        </p:nvSpPr>
        <p:spPr>
          <a:xfrm>
            <a:off x="647699" y="152399"/>
            <a:ext cx="11709302" cy="2031902"/>
          </a:xfrm>
          <a:prstGeom prst="rect">
            <a:avLst/>
          </a:prstGeom>
        </p:spPr>
        <p:txBody>
          <a:bodyPr/>
          <a:lstStyle/>
          <a:p>
            <a:pPr/>
            <a:r>
              <a:t>Power in “Groups”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rushedCanvas">
  <a:themeElements>
    <a:clrScheme name="BrushedCanvas">
      <a:dk1>
        <a:srgbClr val="546056"/>
      </a:dk1>
      <a:lt1>
        <a:srgbClr val="600C52"/>
      </a:lt1>
      <a:dk2>
        <a:srgbClr val="A7A7A7"/>
      </a:dk2>
      <a:lt2>
        <a:srgbClr val="535353"/>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Helvetica"/>
        <a:ea typeface="Helvetica"/>
        <a:cs typeface="Helvetica"/>
      </a:majorFont>
      <a:minorFont>
        <a:latin typeface="Arial"/>
        <a:ea typeface="Arial"/>
        <a:cs typeface="Arial"/>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0C52"/>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A7A7A7"/>
      </a:dk2>
      <a:lt2>
        <a:srgbClr val="535353"/>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Helvetica"/>
        <a:ea typeface="Helvetica"/>
        <a:cs typeface="Helvetica"/>
      </a:majorFont>
      <a:minorFont>
        <a:latin typeface="Arial"/>
        <a:ea typeface="Arial"/>
        <a:cs typeface="Arial"/>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0C52"/>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54605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